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3244850" cx="5765800"/>
  <p:notesSz cx="5765800" cy="3244850"/>
  <p:embeddedFontLs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9" roundtripDataSignature="AMtx7mgG/ZMfAuveoeOQ17goOJ/eFSiJ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E7B352-9982-45CD-83BD-EDB2B66939BD}">
  <a:tblStyle styleId="{32E7B352-9982-45CD-83BD-EDB2B66939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4"/>
          <p:cNvSpPr txBox="1"/>
          <p:nvPr>
            <p:ph type="title"/>
          </p:nvPr>
        </p:nvSpPr>
        <p:spPr>
          <a:xfrm>
            <a:off x="347294" y="43597"/>
            <a:ext cx="285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4"/>
          <p:cNvSpPr txBox="1"/>
          <p:nvPr>
            <p:ph idx="1" type="body"/>
          </p:nvPr>
        </p:nvSpPr>
        <p:spPr>
          <a:xfrm>
            <a:off x="611695" y="1180437"/>
            <a:ext cx="4814570" cy="187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 txBox="1"/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5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/>
          <p:nvPr>
            <p:ph type="title"/>
          </p:nvPr>
        </p:nvSpPr>
        <p:spPr>
          <a:xfrm>
            <a:off x="347294" y="43597"/>
            <a:ext cx="285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6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6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7"/>
          <p:cNvSpPr txBox="1"/>
          <p:nvPr>
            <p:ph type="title"/>
          </p:nvPr>
        </p:nvSpPr>
        <p:spPr>
          <a:xfrm>
            <a:off x="347294" y="43597"/>
            <a:ext cx="285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2"/>
          <p:cNvSpPr txBox="1"/>
          <p:nvPr>
            <p:ph type="title"/>
          </p:nvPr>
        </p:nvSpPr>
        <p:spPr>
          <a:xfrm>
            <a:off x="347294" y="43597"/>
            <a:ext cx="285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2"/>
          <p:cNvSpPr txBox="1"/>
          <p:nvPr>
            <p:ph idx="1" type="body"/>
          </p:nvPr>
        </p:nvSpPr>
        <p:spPr>
          <a:xfrm>
            <a:off x="611695" y="1180437"/>
            <a:ext cx="4814570" cy="187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rtl="0" algn="l">
              <a:lnSpc>
                <a:spcPct val="111666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58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" Target="/ppt/slides/slide5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slide" Target="/ppt/slides/slide58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slide" Target="/ppt/slides/slide5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9.png"/><Relationship Id="rId13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/ppt/slides/slide58.xml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slide" Target="/ppt/slides/slide58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6.png"/><Relationship Id="rId5" Type="http://schemas.openxmlformats.org/officeDocument/2006/relationships/image" Target="../media/image2.png"/><Relationship Id="rId6" Type="http://schemas.openxmlformats.org/officeDocument/2006/relationships/image" Target="../media/image4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jpg"/><Relationship Id="rId4" Type="http://schemas.openxmlformats.org/officeDocument/2006/relationships/image" Target="../media/image4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9" Type="http://schemas.openxmlformats.org/officeDocument/2006/relationships/image" Target="../media/image1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" Target="/ppt/slides/slide58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6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4.png"/><Relationship Id="rId13" Type="http://schemas.openxmlformats.org/officeDocument/2006/relationships/image" Target="../media/image65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7.jpg"/><Relationship Id="rId9" Type="http://schemas.openxmlformats.org/officeDocument/2006/relationships/image" Target="../media/image63.png"/><Relationship Id="rId5" Type="http://schemas.openxmlformats.org/officeDocument/2006/relationships/image" Target="../media/image68.jpg"/><Relationship Id="rId6" Type="http://schemas.openxmlformats.org/officeDocument/2006/relationships/image" Target="../media/image66.jpg"/><Relationship Id="rId7" Type="http://schemas.openxmlformats.org/officeDocument/2006/relationships/image" Target="../media/image62.png"/><Relationship Id="rId8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Relationship Id="rId4" Type="http://schemas.openxmlformats.org/officeDocument/2006/relationships/image" Target="../media/image74.jpg"/><Relationship Id="rId5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" Target="/ppt/slides/slide58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Relationship Id="rId4" Type="http://schemas.openxmlformats.org/officeDocument/2006/relationships/image" Target="../media/image78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Relationship Id="rId4" Type="http://schemas.openxmlformats.org/officeDocument/2006/relationships/image" Target="../media/image80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jpg"/><Relationship Id="rId4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11" Type="http://schemas.openxmlformats.org/officeDocument/2006/relationships/image" Target="../media/image90.png"/><Relationship Id="rId22" Type="http://schemas.openxmlformats.org/officeDocument/2006/relationships/image" Target="../media/image112.png"/><Relationship Id="rId10" Type="http://schemas.openxmlformats.org/officeDocument/2006/relationships/image" Target="../media/image89.jpg"/><Relationship Id="rId21" Type="http://schemas.openxmlformats.org/officeDocument/2006/relationships/image" Target="../media/image110.png"/><Relationship Id="rId13" Type="http://schemas.openxmlformats.org/officeDocument/2006/relationships/image" Target="../media/image96.png"/><Relationship Id="rId24" Type="http://schemas.openxmlformats.org/officeDocument/2006/relationships/image" Target="../media/image114.png"/><Relationship Id="rId12" Type="http://schemas.openxmlformats.org/officeDocument/2006/relationships/image" Target="../media/image86.png"/><Relationship Id="rId23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jpg"/><Relationship Id="rId4" Type="http://schemas.openxmlformats.org/officeDocument/2006/relationships/image" Target="../media/image81.jpg"/><Relationship Id="rId9" Type="http://schemas.openxmlformats.org/officeDocument/2006/relationships/image" Target="../media/image93.jpg"/><Relationship Id="rId15" Type="http://schemas.openxmlformats.org/officeDocument/2006/relationships/image" Target="../media/image95.png"/><Relationship Id="rId14" Type="http://schemas.openxmlformats.org/officeDocument/2006/relationships/image" Target="../media/image97.png"/><Relationship Id="rId17" Type="http://schemas.openxmlformats.org/officeDocument/2006/relationships/image" Target="../media/image98.png"/><Relationship Id="rId16" Type="http://schemas.openxmlformats.org/officeDocument/2006/relationships/image" Target="../media/image99.png"/><Relationship Id="rId5" Type="http://schemas.openxmlformats.org/officeDocument/2006/relationships/image" Target="../media/image94.jpg"/><Relationship Id="rId19" Type="http://schemas.openxmlformats.org/officeDocument/2006/relationships/image" Target="../media/image107.png"/><Relationship Id="rId6" Type="http://schemas.openxmlformats.org/officeDocument/2006/relationships/image" Target="../media/image84.jpg"/><Relationship Id="rId18" Type="http://schemas.openxmlformats.org/officeDocument/2006/relationships/image" Target="../media/image101.png"/><Relationship Id="rId7" Type="http://schemas.openxmlformats.org/officeDocument/2006/relationships/image" Target="../media/image85.jpg"/><Relationship Id="rId8" Type="http://schemas.openxmlformats.org/officeDocument/2006/relationships/image" Target="../media/image83.jp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7.png"/><Relationship Id="rId11" Type="http://schemas.openxmlformats.org/officeDocument/2006/relationships/image" Target="../media/image97.png"/><Relationship Id="rId22" Type="http://schemas.openxmlformats.org/officeDocument/2006/relationships/image" Target="../media/image125.png"/><Relationship Id="rId10" Type="http://schemas.openxmlformats.org/officeDocument/2006/relationships/image" Target="../media/image118.jpg"/><Relationship Id="rId21" Type="http://schemas.openxmlformats.org/officeDocument/2006/relationships/image" Target="../media/image126.png"/><Relationship Id="rId13" Type="http://schemas.openxmlformats.org/officeDocument/2006/relationships/image" Target="../media/image119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3.jpg"/><Relationship Id="rId4" Type="http://schemas.openxmlformats.org/officeDocument/2006/relationships/image" Target="../media/image105.jpg"/><Relationship Id="rId9" Type="http://schemas.openxmlformats.org/officeDocument/2006/relationships/image" Target="../media/image111.jpg"/><Relationship Id="rId15" Type="http://schemas.openxmlformats.org/officeDocument/2006/relationships/image" Target="../media/image99.png"/><Relationship Id="rId14" Type="http://schemas.openxmlformats.org/officeDocument/2006/relationships/image" Target="../media/image121.png"/><Relationship Id="rId17" Type="http://schemas.openxmlformats.org/officeDocument/2006/relationships/image" Target="../media/image101.png"/><Relationship Id="rId16" Type="http://schemas.openxmlformats.org/officeDocument/2006/relationships/image" Target="../media/image123.png"/><Relationship Id="rId5" Type="http://schemas.openxmlformats.org/officeDocument/2006/relationships/image" Target="../media/image116.jpg"/><Relationship Id="rId19" Type="http://schemas.openxmlformats.org/officeDocument/2006/relationships/image" Target="../media/image124.png"/><Relationship Id="rId6" Type="http://schemas.openxmlformats.org/officeDocument/2006/relationships/image" Target="../media/image120.jpg"/><Relationship Id="rId18" Type="http://schemas.openxmlformats.org/officeDocument/2006/relationships/image" Target="../media/image130.png"/><Relationship Id="rId7" Type="http://schemas.openxmlformats.org/officeDocument/2006/relationships/image" Target="../media/image117.jpg"/><Relationship Id="rId8" Type="http://schemas.openxmlformats.org/officeDocument/2006/relationships/image" Target="../media/image10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29.png"/><Relationship Id="rId7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28.png"/><Relationship Id="rId7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2.png"/><Relationship Id="rId4" Type="http://schemas.openxmlformats.org/officeDocument/2006/relationships/image" Target="../media/image71.jp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slide" Target="/ppt/slides/slide5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5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5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5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347294" y="1212123"/>
            <a:ext cx="263779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3.1: Sigmoid Neuron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6" name="Google Shape;46;p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49" name="Google Shape;49;p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 txBox="1"/>
          <p:nvPr/>
        </p:nvSpPr>
        <p:spPr>
          <a:xfrm>
            <a:off x="337527" y="291412"/>
            <a:ext cx="182118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(logistic) Neuron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8872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722376" y="1743619"/>
            <a:ext cx="5949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1511630" y="1731491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 txBox="1"/>
          <p:nvPr/>
        </p:nvSpPr>
        <p:spPr>
          <a:xfrm>
            <a:off x="1871637" y="1731491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 txBox="1"/>
          <p:nvPr/>
        </p:nvSpPr>
        <p:spPr>
          <a:xfrm>
            <a:off x="2169337" y="1743619"/>
            <a:ext cx="22097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11"/>
          <p:cNvGrpSpPr/>
          <p:nvPr/>
        </p:nvGrpSpPr>
        <p:grpSpPr>
          <a:xfrm>
            <a:off x="630944" y="673948"/>
            <a:ext cx="1567385" cy="1145857"/>
            <a:chOff x="630944" y="673948"/>
            <a:chExt cx="1567385" cy="1145857"/>
          </a:xfrm>
        </p:grpSpPr>
        <p:sp>
          <p:nvSpPr>
            <p:cNvPr id="346" name="Google Shape;346;p11"/>
            <p:cNvSpPr/>
            <p:nvPr/>
          </p:nvSpPr>
          <p:spPr>
            <a:xfrm>
              <a:off x="1382861" y="93941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1382861" y="939418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927513" y="1257258"/>
              <a:ext cx="504190" cy="529590"/>
            </a:xfrm>
            <a:custGeom>
              <a:rect b="b" l="l" r="r" t="t"/>
              <a:pathLst>
                <a:path extrusionOk="0" h="529589" w="5041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1393147" y="1253536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1245174" y="1291485"/>
              <a:ext cx="236220" cy="495300"/>
            </a:xfrm>
            <a:custGeom>
              <a:rect b="b" l="l" r="r" t="t"/>
              <a:pathLst>
                <a:path extrusionOk="0" h="495300" w="236219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1443197" y="1289195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562863" y="1309545"/>
              <a:ext cx="0" cy="509905"/>
            </a:xfrm>
            <a:custGeom>
              <a:rect b="b" l="l" r="r" t="t"/>
              <a:pathLst>
                <a:path extrusionOk="0" h="509905" w="120000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1532497" y="1307014"/>
              <a:ext cx="60960" cy="26670"/>
            </a:xfrm>
            <a:custGeom>
              <a:rect b="b" l="l" r="r" t="t"/>
              <a:pathLst>
                <a:path extrusionOk="0" h="26669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1644795" y="1291485"/>
              <a:ext cx="251460" cy="528320"/>
            </a:xfrm>
            <a:custGeom>
              <a:rect b="b" l="l" r="r" t="t"/>
              <a:pathLst>
                <a:path extrusionOk="0" h="528319" w="251460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1627566" y="1289195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1694139" y="1257258"/>
              <a:ext cx="504190" cy="529590"/>
            </a:xfrm>
            <a:custGeom>
              <a:rect b="b" l="l" r="r" t="t"/>
              <a:pathLst>
                <a:path extrusionOk="0" h="529589" w="504189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1688548" y="1253536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630944" y="1228964"/>
              <a:ext cx="775970" cy="542925"/>
            </a:xfrm>
            <a:custGeom>
              <a:rect b="b" l="l" r="r" t="t"/>
              <a:pathLst>
                <a:path extrusionOk="0" h="542925" w="775969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1369304" y="1217674"/>
              <a:ext cx="39370" cy="50165"/>
            </a:xfrm>
            <a:custGeom>
              <a:rect b="b" l="l" r="r" t="t"/>
              <a:pathLst>
                <a:path extrusionOk="0" h="50165" w="39369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1562863" y="676479"/>
              <a:ext cx="0" cy="258445"/>
            </a:xfrm>
            <a:custGeom>
              <a:rect b="b" l="l" r="r" t="t"/>
              <a:pathLst>
                <a:path extrusionOk="0" h="258444" w="120000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1532497" y="673948"/>
              <a:ext cx="60960" cy="26670"/>
            </a:xfrm>
            <a:custGeom>
              <a:rect b="b" l="l" r="r" t="t"/>
              <a:pathLst>
                <a:path extrusionOk="0" h="26670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11"/>
          <p:cNvSpPr txBox="1"/>
          <p:nvPr/>
        </p:nvSpPr>
        <p:spPr>
          <a:xfrm>
            <a:off x="872299" y="1515436"/>
            <a:ext cx="121348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</a:t>
            </a:r>
            <a:r>
              <a:rPr baseline="30000" i="1" lang="en-US" sz="12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	..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248081" y="1453758"/>
            <a:ext cx="55054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8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1"/>
          <p:cNvSpPr txBox="1"/>
          <p:nvPr/>
        </p:nvSpPr>
        <p:spPr>
          <a:xfrm>
            <a:off x="2760357" y="100849"/>
            <a:ext cx="7918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next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1"/>
          <p:cNvSpPr txBox="1"/>
          <p:nvPr/>
        </p:nvSpPr>
        <p:spPr>
          <a:xfrm>
            <a:off x="2760357" y="310882"/>
            <a:ext cx="277304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Well, just as we had an algorithm for learn-  ing the weights of a perceptron, we also need  a way of learning the weights of a sigmoid  neuron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635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see such an algorithm we will revisit  the concept of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12261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70" name="Google Shape;370;p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1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373" name="Google Shape;373;p1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2"/>
          <p:cNvGrpSpPr/>
          <p:nvPr/>
        </p:nvGrpSpPr>
        <p:grpSpPr>
          <a:xfrm>
            <a:off x="240000" y="35404"/>
            <a:ext cx="1959842" cy="1800410"/>
            <a:chOff x="240000" y="35404"/>
            <a:chExt cx="1959842" cy="1800410"/>
          </a:xfrm>
        </p:grpSpPr>
        <p:pic>
          <p:nvPicPr>
            <p:cNvPr id="380" name="Google Shape;380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0" y="35404"/>
              <a:ext cx="1625080" cy="1800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6609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6609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6609" y="77847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6609" y="116057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6609" y="137060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6609" y="158064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12"/>
          <p:cNvSpPr txBox="1"/>
          <p:nvPr/>
        </p:nvSpPr>
        <p:spPr>
          <a:xfrm>
            <a:off x="2256408" y="100849"/>
            <a:ext cx="3277235" cy="2484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Earlier we mentioned that a single perceptron cannot  deal with this data because it is not linearly separable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“cannot deal with” mean?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we use a perceptron model to  classify this data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8125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probably end up with a line like this ...  This line doesn’t seem to be too bad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 it misclassifies 3 blue  points and 3 red points  but we could live with this error in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world  applications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now on,  we will accept that it is hard to drive  the error to 0 in most cases and will instead aim to  reach the minimum possible error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6609" y="213481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90" name="Google Shape;390;p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1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393" name="Google Shape;393;p1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94" name="Google Shape;394;p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 txBox="1"/>
          <p:nvPr>
            <p:ph type="title"/>
          </p:nvPr>
        </p:nvSpPr>
        <p:spPr>
          <a:xfrm>
            <a:off x="347294" y="43597"/>
            <a:ext cx="45415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brings us to a typical machine learning setup which has the following  components...</a:t>
            </a:r>
            <a:endParaRPr/>
          </a:p>
        </p:txBody>
      </p:sp>
      <p:pic>
        <p:nvPicPr>
          <p:cNvPr id="400" name="Google Shape;4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50050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3"/>
          <p:cNvSpPr txBox="1"/>
          <p:nvPr/>
        </p:nvSpPr>
        <p:spPr>
          <a:xfrm>
            <a:off x="1217726" y="473137"/>
            <a:ext cx="2349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624395" y="415022"/>
            <a:ext cx="9036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, y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>
            <a:off x="1502384" y="402080"/>
            <a:ext cx="908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3"/>
          <p:cNvSpPr txBox="1"/>
          <p:nvPr/>
        </p:nvSpPr>
        <p:spPr>
          <a:xfrm>
            <a:off x="1502384" y="491158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69772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 txBox="1"/>
          <p:nvPr/>
        </p:nvSpPr>
        <p:spPr>
          <a:xfrm>
            <a:off x="624395" y="612240"/>
            <a:ext cx="45777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approximation of the relation between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For example,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3"/>
          <p:cNvSpPr txBox="1"/>
          <p:nvPr/>
        </p:nvSpPr>
        <p:spPr>
          <a:xfrm>
            <a:off x="3236048" y="854657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2927159" y="1064996"/>
            <a:ext cx="712470" cy="0"/>
          </a:xfrm>
          <a:custGeom>
            <a:rect b="b" l="l" r="r" t="t"/>
            <a:pathLst>
              <a:path extrusionOk="0" h="120000" w="712470">
                <a:moveTo>
                  <a:pt x="0" y="0"/>
                </a:moveTo>
                <a:lnTo>
                  <a:pt x="71247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 txBox="1"/>
          <p:nvPr/>
        </p:nvSpPr>
        <p:spPr>
          <a:xfrm>
            <a:off x="2616250" y="948383"/>
            <a:ext cx="1055370" cy="257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83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ˆ 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0515" marR="0" rtl="0" algn="l">
              <a:lnSpc>
                <a:spcPct val="55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r>
              <a:rPr b="1" baseline="30000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 txBox="1"/>
          <p:nvPr>
            <p:ph idx="1" type="body"/>
          </p:nvPr>
        </p:nvSpPr>
        <p:spPr>
          <a:xfrm>
            <a:off x="611695" y="1180437"/>
            <a:ext cx="4814570" cy="187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17703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or	y</a:t>
            </a:r>
            <a:r>
              <a:rPr lang="en-US"/>
              <a:t>ˆ =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30000" lang="en-US" sz="1200"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0379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or	y</a:t>
            </a:r>
            <a:r>
              <a:rPr lang="en-US"/>
              <a:t>ˆ =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30000" lang="en-US" sz="1200"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Wx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7112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/>
              <a:t>or just about any function</a:t>
            </a:r>
            <a:endParaRPr/>
          </a:p>
          <a:p>
            <a:pPr indent="0" lvl="0" marL="25400" marR="17780" rtl="0" algn="l">
              <a:lnSpc>
                <a:spcPct val="1026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Parameters: </a:t>
            </a:r>
            <a:r>
              <a:rPr lang="en-US"/>
              <a:t>In all the above cases,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/>
              <a:t>is a parameter which needs to be learned  from the data</a:t>
            </a:r>
            <a:endParaRPr/>
          </a:p>
          <a:p>
            <a:pPr indent="0" lvl="0" marL="25400" marR="17780" rtl="0" algn="l">
              <a:lnSpc>
                <a:spcPct val="1076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Learning algorithm: </a:t>
            </a:r>
            <a:r>
              <a:rPr lang="en-US"/>
              <a:t>An algorithm for learning the parameters (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/>
              <a:t>) of the  model (for example, perceptron learning algorithm, gradient descent, etc.) 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Objective/Loss/Error function: </a:t>
            </a:r>
            <a:r>
              <a:rPr lang="en-US"/>
              <a:t>To guide the learning algorithm - the learn-  ing algorithm should aim to minimize the loss function</a:t>
            </a:r>
            <a:endParaRPr/>
          </a:p>
        </p:txBody>
      </p:sp>
      <p:pic>
        <p:nvPicPr>
          <p:cNvPr id="411" name="Google Shape;4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204026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240955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277884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1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15" name="Google Shape;415;p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418" name="Google Shape;418;p1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19" name="Google Shape;419;p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"/>
          <p:cNvSpPr txBox="1"/>
          <p:nvPr>
            <p:ph type="title"/>
          </p:nvPr>
        </p:nvSpPr>
        <p:spPr>
          <a:xfrm>
            <a:off x="347294" y="43597"/>
            <a:ext cx="285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an illustration, consider our movie example</a:t>
            </a:r>
            <a:endParaRPr/>
          </a:p>
        </p:txBody>
      </p:sp>
      <p:pic>
        <p:nvPicPr>
          <p:cNvPr id="425" name="Google Shape;4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31685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4"/>
          <p:cNvSpPr txBox="1"/>
          <p:nvPr/>
        </p:nvSpPr>
        <p:spPr>
          <a:xfrm>
            <a:off x="1217726" y="289469"/>
            <a:ext cx="7924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"/>
          <p:cNvSpPr txBox="1"/>
          <p:nvPr/>
        </p:nvSpPr>
        <p:spPr>
          <a:xfrm>
            <a:off x="624395" y="231367"/>
            <a:ext cx="23660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movie, y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like/dislike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28" name="Google Shape;428;p14"/>
          <p:cNvSpPr txBox="1"/>
          <p:nvPr/>
        </p:nvSpPr>
        <p:spPr>
          <a:xfrm>
            <a:off x="2964662" y="218413"/>
            <a:ext cx="908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4"/>
          <p:cNvSpPr txBox="1"/>
          <p:nvPr/>
        </p:nvSpPr>
        <p:spPr>
          <a:xfrm>
            <a:off x="2964662" y="307491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50015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4"/>
          <p:cNvSpPr txBox="1"/>
          <p:nvPr/>
        </p:nvSpPr>
        <p:spPr>
          <a:xfrm>
            <a:off x="624395" y="414679"/>
            <a:ext cx="478853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approximation of the relation between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(the probability  of liking a movie).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4"/>
          <p:cNvSpPr txBox="1"/>
          <p:nvPr/>
        </p:nvSpPr>
        <p:spPr>
          <a:xfrm>
            <a:off x="3100019" y="809052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2791129" y="1019390"/>
            <a:ext cx="712470" cy="0"/>
          </a:xfrm>
          <a:custGeom>
            <a:rect b="b" l="l" r="r" t="t"/>
            <a:pathLst>
              <a:path extrusionOk="0" h="120000" w="712470">
                <a:moveTo>
                  <a:pt x="0" y="0"/>
                </a:moveTo>
                <a:lnTo>
                  <a:pt x="71247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4"/>
          <p:cNvSpPr txBox="1"/>
          <p:nvPr/>
        </p:nvSpPr>
        <p:spPr>
          <a:xfrm>
            <a:off x="2480221" y="902778"/>
            <a:ext cx="1055370" cy="257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83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ˆ 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0515" marR="0" rtl="0" algn="l">
              <a:lnSpc>
                <a:spcPct val="55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r>
              <a:rPr b="1" baseline="30000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44354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4"/>
          <p:cNvSpPr txBox="1"/>
          <p:nvPr/>
        </p:nvSpPr>
        <p:spPr>
          <a:xfrm>
            <a:off x="624395" y="1341028"/>
            <a:ext cx="3613150" cy="5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Parameter: 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algorithm: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 [we will see soon]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Objective/Loss/Error function: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possibility is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162685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81016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4"/>
          <p:cNvSpPr txBox="1"/>
          <p:nvPr/>
        </p:nvSpPr>
        <p:spPr>
          <a:xfrm>
            <a:off x="2972460" y="1952471"/>
            <a:ext cx="908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4"/>
          <p:cNvSpPr txBox="1"/>
          <p:nvPr/>
        </p:nvSpPr>
        <p:spPr>
          <a:xfrm>
            <a:off x="2905023" y="1956713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41" name="Google Shape;441;p14"/>
          <p:cNvSpPr txBox="1"/>
          <p:nvPr/>
        </p:nvSpPr>
        <p:spPr>
          <a:xfrm>
            <a:off x="3226955" y="2146438"/>
            <a:ext cx="34226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2347620" y="2088323"/>
            <a:ext cx="12820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	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ˆ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3603968" y="2068447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4"/>
          <p:cNvSpPr txBox="1"/>
          <p:nvPr/>
        </p:nvSpPr>
        <p:spPr>
          <a:xfrm>
            <a:off x="624395" y="2291866"/>
            <a:ext cx="4787900" cy="7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2864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learning algorithm should aim to find a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minimizes the above  function (squared error between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ˆ)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46" name="Google Shape;446;p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1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449" name="Google Shape;449;p1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50" name="Google Shape;450;p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"/>
          <p:cNvSpPr txBox="1"/>
          <p:nvPr/>
        </p:nvSpPr>
        <p:spPr>
          <a:xfrm>
            <a:off x="347294" y="1157462"/>
            <a:ext cx="4756150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3.3: Learning Parameters: (Infeasible) guess  work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1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57" name="Google Shape;457;p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1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460" name="Google Shape;460;p1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61" name="Google Shape;461;p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"/>
          <p:cNvSpPr txBox="1"/>
          <p:nvPr/>
        </p:nvSpPr>
        <p:spPr>
          <a:xfrm>
            <a:off x="2747657" y="999171"/>
            <a:ext cx="3002280" cy="2106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25400" marR="220979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stands for the sigmoid function (logistic  function in this case)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2216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ease of explanation, we will  consider  a  very simplified version of the model  having  just 1 input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22225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to be consistent with the literature,  from now on, we will refer to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(bias)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221615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Lastly, instead of considering the problem of  predicting like/dislike, we will  assume that  we want to predict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criticsRating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given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imdbRating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(for no particular reason)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7780" rtl="0" algn="r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17/70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6"/>
          <p:cNvSpPr txBox="1"/>
          <p:nvPr/>
        </p:nvSpPr>
        <p:spPr>
          <a:xfrm>
            <a:off x="722376" y="1422195"/>
            <a:ext cx="5949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6"/>
          <p:cNvSpPr txBox="1"/>
          <p:nvPr/>
        </p:nvSpPr>
        <p:spPr>
          <a:xfrm>
            <a:off x="1511630" y="1410067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6"/>
          <p:cNvSpPr txBox="1"/>
          <p:nvPr/>
        </p:nvSpPr>
        <p:spPr>
          <a:xfrm>
            <a:off x="1871637" y="1410067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6"/>
          <p:cNvSpPr txBox="1"/>
          <p:nvPr/>
        </p:nvSpPr>
        <p:spPr>
          <a:xfrm>
            <a:off x="2169337" y="1422195"/>
            <a:ext cx="22097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16"/>
          <p:cNvGrpSpPr/>
          <p:nvPr/>
        </p:nvGrpSpPr>
        <p:grpSpPr>
          <a:xfrm>
            <a:off x="1382861" y="617994"/>
            <a:ext cx="360045" cy="360045"/>
            <a:chOff x="1382861" y="617994"/>
            <a:chExt cx="360045" cy="360045"/>
          </a:xfrm>
        </p:grpSpPr>
        <p:sp>
          <p:nvSpPr>
            <p:cNvPr id="473" name="Google Shape;473;p16"/>
            <p:cNvSpPr/>
            <p:nvPr/>
          </p:nvSpPr>
          <p:spPr>
            <a:xfrm>
              <a:off x="1382861" y="61799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1382861" y="61799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16"/>
          <p:cNvSpPr txBox="1"/>
          <p:nvPr/>
        </p:nvSpPr>
        <p:spPr>
          <a:xfrm>
            <a:off x="1508048" y="676578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>
            <a:off x="1513674" y="123112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16"/>
          <p:cNvGrpSpPr/>
          <p:nvPr/>
        </p:nvGrpSpPr>
        <p:grpSpPr>
          <a:xfrm>
            <a:off x="630944" y="352524"/>
            <a:ext cx="1567385" cy="1145857"/>
            <a:chOff x="630944" y="352524"/>
            <a:chExt cx="1567385" cy="1145857"/>
          </a:xfrm>
        </p:grpSpPr>
        <p:sp>
          <p:nvSpPr>
            <p:cNvPr id="478" name="Google Shape;478;p16"/>
            <p:cNvSpPr/>
            <p:nvPr/>
          </p:nvSpPr>
          <p:spPr>
            <a:xfrm>
              <a:off x="927513" y="935834"/>
              <a:ext cx="504190" cy="529590"/>
            </a:xfrm>
            <a:custGeom>
              <a:rect b="b" l="l" r="r" t="t"/>
              <a:pathLst>
                <a:path extrusionOk="0" h="529590" w="5041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1393147" y="932112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245174" y="970061"/>
              <a:ext cx="236220" cy="495300"/>
            </a:xfrm>
            <a:custGeom>
              <a:rect b="b" l="l" r="r" t="t"/>
              <a:pathLst>
                <a:path extrusionOk="0" h="495300" w="236219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443197" y="967771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562863" y="988120"/>
              <a:ext cx="0" cy="509905"/>
            </a:xfrm>
            <a:custGeom>
              <a:rect b="b" l="l" r="r" t="t"/>
              <a:pathLst>
                <a:path extrusionOk="0" h="509905" w="120000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532497" y="985590"/>
              <a:ext cx="60960" cy="26670"/>
            </a:xfrm>
            <a:custGeom>
              <a:rect b="b" l="l" r="r" t="t"/>
              <a:pathLst>
                <a:path extrusionOk="0" h="26669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1644795" y="970061"/>
              <a:ext cx="251460" cy="528320"/>
            </a:xfrm>
            <a:custGeom>
              <a:rect b="b" l="l" r="r" t="t"/>
              <a:pathLst>
                <a:path extrusionOk="0" h="528319" w="251460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627566" y="967771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694139" y="935834"/>
              <a:ext cx="504190" cy="529590"/>
            </a:xfrm>
            <a:custGeom>
              <a:rect b="b" l="l" r="r" t="t"/>
              <a:pathLst>
                <a:path extrusionOk="0" h="529590" w="504189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688548" y="932112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630944" y="907540"/>
              <a:ext cx="775970" cy="542925"/>
            </a:xfrm>
            <a:custGeom>
              <a:rect b="b" l="l" r="r" t="t"/>
              <a:pathLst>
                <a:path extrusionOk="0" h="542925" w="775969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1369304" y="896250"/>
              <a:ext cx="39370" cy="50165"/>
            </a:xfrm>
            <a:custGeom>
              <a:rect b="b" l="l" r="r" t="t"/>
              <a:pathLst>
                <a:path extrusionOk="0" h="50165" w="39369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1562863" y="355054"/>
              <a:ext cx="0" cy="258445"/>
            </a:xfrm>
            <a:custGeom>
              <a:rect b="b" l="l" r="r" t="t"/>
              <a:pathLst>
                <a:path extrusionOk="0" h="258445" w="120000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1532497" y="352524"/>
              <a:ext cx="60960" cy="26670"/>
            </a:xfrm>
            <a:custGeom>
              <a:rect b="b" l="l" r="r" t="t"/>
              <a:pathLst>
                <a:path extrusionOk="0" h="26670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16"/>
          <p:cNvSpPr txBox="1"/>
          <p:nvPr/>
        </p:nvSpPr>
        <p:spPr>
          <a:xfrm>
            <a:off x="872299" y="1194012"/>
            <a:ext cx="47625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1447330" y="1184309"/>
            <a:ext cx="30353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	..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6"/>
          <p:cNvSpPr txBox="1"/>
          <p:nvPr/>
        </p:nvSpPr>
        <p:spPr>
          <a:xfrm>
            <a:off x="1852409" y="1194012"/>
            <a:ext cx="208279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6"/>
          <p:cNvSpPr txBox="1"/>
          <p:nvPr/>
        </p:nvSpPr>
        <p:spPr>
          <a:xfrm>
            <a:off x="248081" y="1132333"/>
            <a:ext cx="55054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8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6"/>
          <p:cNvSpPr txBox="1"/>
          <p:nvPr/>
        </p:nvSpPr>
        <p:spPr>
          <a:xfrm>
            <a:off x="260299" y="1751125"/>
            <a:ext cx="1149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r>
              <a:rPr baseline="30000" lang="en-US" sz="16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endParaRPr baseline="30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6"/>
          <p:cNvSpPr txBox="1"/>
          <p:nvPr/>
        </p:nvSpPr>
        <p:spPr>
          <a:xfrm>
            <a:off x="729881" y="1819070"/>
            <a:ext cx="6743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1+e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w·x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16"/>
          <p:cNvGrpSpPr/>
          <p:nvPr/>
        </p:nvGrpSpPr>
        <p:grpSpPr>
          <a:xfrm>
            <a:off x="1028374" y="2189095"/>
            <a:ext cx="360045" cy="360045"/>
            <a:chOff x="1028374" y="2189095"/>
            <a:chExt cx="360045" cy="360045"/>
          </a:xfrm>
        </p:grpSpPr>
        <p:sp>
          <p:nvSpPr>
            <p:cNvPr id="499" name="Google Shape;499;p16"/>
            <p:cNvSpPr/>
            <p:nvPr/>
          </p:nvSpPr>
          <p:spPr>
            <a:xfrm>
              <a:off x="1028374" y="21890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028374" y="218909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16"/>
          <p:cNvSpPr txBox="1"/>
          <p:nvPr/>
        </p:nvSpPr>
        <p:spPr>
          <a:xfrm>
            <a:off x="1153604" y="2247708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436079" y="2247708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6"/>
          <p:cNvSpPr txBox="1"/>
          <p:nvPr/>
        </p:nvSpPr>
        <p:spPr>
          <a:xfrm>
            <a:off x="441032" y="262252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694207" y="2251669"/>
            <a:ext cx="124460" cy="49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225" lvl="0" marL="34290" marR="5080" rtl="0" algn="l">
              <a:lnSpc>
                <a:spcPct val="13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 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1652016" y="2252521"/>
            <a:ext cx="5530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ˆ 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265849" y="2962261"/>
            <a:ext cx="1149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r>
              <a:rPr baseline="30000" lang="en-US" sz="16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endParaRPr baseline="30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6"/>
          <p:cNvSpPr txBox="1"/>
          <p:nvPr/>
        </p:nvSpPr>
        <p:spPr>
          <a:xfrm>
            <a:off x="773544" y="3084443"/>
            <a:ext cx="598170" cy="1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1+e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w·x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8" name="Google Shape;508;p16"/>
          <p:cNvGrpSpPr/>
          <p:nvPr/>
        </p:nvGrpSpPr>
        <p:grpSpPr>
          <a:xfrm>
            <a:off x="571713" y="2338731"/>
            <a:ext cx="1042130" cy="349070"/>
            <a:chOff x="571713" y="2338731"/>
            <a:chExt cx="1042130" cy="349070"/>
          </a:xfrm>
        </p:grpSpPr>
        <p:sp>
          <p:nvSpPr>
            <p:cNvPr id="509" name="Google Shape;509;p16"/>
            <p:cNvSpPr/>
            <p:nvPr/>
          </p:nvSpPr>
          <p:spPr>
            <a:xfrm>
              <a:off x="571713" y="2454122"/>
              <a:ext cx="466725" cy="233679"/>
            </a:xfrm>
            <a:custGeom>
              <a:rect b="b" l="l" r="r" t="t"/>
              <a:pathLst>
                <a:path extrusionOk="0" h="233680" w="466725">
                  <a:moveTo>
                    <a:pt x="0" y="233320"/>
                  </a:moveTo>
                  <a:lnTo>
                    <a:pt x="46661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003468" y="2437600"/>
              <a:ext cx="37465" cy="54610"/>
            </a:xfrm>
            <a:custGeom>
              <a:rect b="b" l="l" r="r" t="t"/>
              <a:pathLst>
                <a:path extrusionOk="0" h="54610" w="37465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576668" y="2369097"/>
              <a:ext cx="441959" cy="0"/>
            </a:xfrm>
            <a:custGeom>
              <a:rect b="b" l="l" r="r" t="t"/>
              <a:pathLst>
                <a:path extrusionOk="0" h="120000" w="441959">
                  <a:moveTo>
                    <a:pt x="0" y="0"/>
                  </a:moveTo>
                  <a:lnTo>
                    <a:pt x="44158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994465" y="2338731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393440" y="2369097"/>
              <a:ext cx="217804" cy="0"/>
            </a:xfrm>
            <a:custGeom>
              <a:rect b="b" l="l" r="r" t="t"/>
              <a:pathLst>
                <a:path extrusionOk="0" h="120000" w="217805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587173" y="2338731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5" name="Google Shape;5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6"/>
          <p:cNvSpPr txBox="1"/>
          <p:nvPr>
            <p:ph type="title"/>
          </p:nvPr>
        </p:nvSpPr>
        <p:spPr>
          <a:xfrm>
            <a:off x="2760357" y="100849"/>
            <a:ext cx="2773680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Keeping this supervised  ML setup  in mind,  we will now focus on this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model </a:t>
            </a:r>
            <a:r>
              <a:rPr lang="en-US"/>
              <a:t>and discuss  an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algorithm </a:t>
            </a:r>
            <a:r>
              <a:rPr lang="en-US"/>
              <a:t>for learning the 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parameters  </a:t>
            </a:r>
            <a:r>
              <a:rPr lang="en-US"/>
              <a:t>of this model from some given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/>
              <a:t>using an  appropriate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objective function</a:t>
            </a:r>
            <a:endParaRPr/>
          </a:p>
        </p:txBody>
      </p:sp>
      <p:pic>
        <p:nvPicPr>
          <p:cNvPr id="517" name="Google Shape;51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46676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202095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2403055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1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22" name="Google Shape;522;p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1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25" name="Google Shape;525;p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7"/>
          <p:cNvGrpSpPr/>
          <p:nvPr/>
        </p:nvGrpSpPr>
        <p:grpSpPr>
          <a:xfrm>
            <a:off x="1280393" y="40459"/>
            <a:ext cx="360045" cy="360045"/>
            <a:chOff x="1280393" y="40459"/>
            <a:chExt cx="360045" cy="360045"/>
          </a:xfrm>
        </p:grpSpPr>
        <p:sp>
          <p:nvSpPr>
            <p:cNvPr id="531" name="Google Shape;531;p17"/>
            <p:cNvSpPr/>
            <p:nvPr/>
          </p:nvSpPr>
          <p:spPr>
            <a:xfrm>
              <a:off x="1280393" y="40459"/>
              <a:ext cx="360045" cy="360045"/>
            </a:xfrm>
            <a:custGeom>
              <a:rect b="b" l="l" r="r" t="t"/>
              <a:pathLst>
                <a:path extrusionOk="0" h="360045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1280393" y="40459"/>
              <a:ext cx="360045" cy="360045"/>
            </a:xfrm>
            <a:custGeom>
              <a:rect b="b" l="l" r="r" t="t"/>
              <a:pathLst>
                <a:path extrusionOk="0" h="360045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7"/>
          <p:cNvSpPr txBox="1"/>
          <p:nvPr/>
        </p:nvSpPr>
        <p:spPr>
          <a:xfrm>
            <a:off x="1405610" y="99071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688111" y="99071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693051" y="473886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946226" y="103045"/>
            <a:ext cx="124460" cy="49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225" lvl="0" marL="34290" marR="5080" rtl="0" algn="l">
              <a:lnSpc>
                <a:spcPct val="13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 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7"/>
          <p:cNvSpPr txBox="1"/>
          <p:nvPr>
            <p:ph type="title"/>
          </p:nvPr>
        </p:nvSpPr>
        <p:spPr>
          <a:xfrm>
            <a:off x="1904034" y="103872"/>
            <a:ext cx="5530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/>
              <a:t>ˆ =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/>
              <a:t>(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/>
              <a:t>)</a:t>
            </a:r>
            <a:endParaRPr/>
          </a:p>
        </p:txBody>
      </p:sp>
      <p:sp>
        <p:nvSpPr>
          <p:cNvPr id="538" name="Google Shape;538;p17"/>
          <p:cNvSpPr txBox="1"/>
          <p:nvPr/>
        </p:nvSpPr>
        <p:spPr>
          <a:xfrm>
            <a:off x="517867" y="813611"/>
            <a:ext cx="1149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r>
              <a:rPr baseline="30000" lang="en-US" sz="16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endParaRPr baseline="30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7"/>
          <p:cNvSpPr txBox="1"/>
          <p:nvPr/>
        </p:nvSpPr>
        <p:spPr>
          <a:xfrm>
            <a:off x="987450" y="881556"/>
            <a:ext cx="6743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1+e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w·x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17"/>
          <p:cNvGrpSpPr/>
          <p:nvPr/>
        </p:nvGrpSpPr>
        <p:grpSpPr>
          <a:xfrm>
            <a:off x="823732" y="190094"/>
            <a:ext cx="4747389" cy="349070"/>
            <a:chOff x="823732" y="190094"/>
            <a:chExt cx="4747389" cy="349070"/>
          </a:xfrm>
        </p:grpSpPr>
        <p:sp>
          <p:nvSpPr>
            <p:cNvPr id="541" name="Google Shape;541;p17"/>
            <p:cNvSpPr/>
            <p:nvPr/>
          </p:nvSpPr>
          <p:spPr>
            <a:xfrm>
              <a:off x="823732" y="305485"/>
              <a:ext cx="466725" cy="233679"/>
            </a:xfrm>
            <a:custGeom>
              <a:rect b="b" l="l" r="r" t="t"/>
              <a:pathLst>
                <a:path extrusionOk="0" h="233679" w="466725">
                  <a:moveTo>
                    <a:pt x="0" y="233320"/>
                  </a:moveTo>
                  <a:lnTo>
                    <a:pt x="46661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1255487" y="288963"/>
              <a:ext cx="37465" cy="54610"/>
            </a:xfrm>
            <a:custGeom>
              <a:rect b="b" l="l" r="r" t="t"/>
              <a:pathLst>
                <a:path extrusionOk="0" h="54610" w="37465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828686" y="220461"/>
              <a:ext cx="441959" cy="0"/>
            </a:xfrm>
            <a:custGeom>
              <a:rect b="b" l="l" r="r" t="t"/>
              <a:pathLst>
                <a:path extrusionOk="0" h="120000" w="441959">
                  <a:moveTo>
                    <a:pt x="0" y="0"/>
                  </a:moveTo>
                  <a:lnTo>
                    <a:pt x="44158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1246484" y="190094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1645458" y="220461"/>
              <a:ext cx="217804" cy="0"/>
            </a:xfrm>
            <a:custGeom>
              <a:rect b="b" l="l" r="r" t="t"/>
              <a:pathLst>
                <a:path extrusionOk="0" h="120000" w="217805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1839192" y="190094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2949206" y="244487"/>
              <a:ext cx="2621915" cy="186690"/>
            </a:xfrm>
            <a:custGeom>
              <a:rect b="b" l="l" r="r" t="t"/>
              <a:pathLst>
                <a:path extrusionOk="0" h="186690" w="2621915">
                  <a:moveTo>
                    <a:pt x="257083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2621633" y="186558"/>
                  </a:lnTo>
                  <a:lnTo>
                    <a:pt x="2621633" y="50800"/>
                  </a:lnTo>
                  <a:lnTo>
                    <a:pt x="2617625" y="31075"/>
                  </a:lnTo>
                  <a:lnTo>
                    <a:pt x="2606710" y="14922"/>
                  </a:lnTo>
                  <a:lnTo>
                    <a:pt x="2590557" y="4008"/>
                  </a:lnTo>
                  <a:lnTo>
                    <a:pt x="2570833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7"/>
          <p:cNvGrpSpPr/>
          <p:nvPr/>
        </p:nvGrpSpPr>
        <p:grpSpPr>
          <a:xfrm>
            <a:off x="0" y="1215516"/>
            <a:ext cx="5760364" cy="2024736"/>
            <a:chOff x="0" y="1215516"/>
            <a:chExt cx="5760364" cy="2024736"/>
          </a:xfrm>
        </p:grpSpPr>
        <p:pic>
          <p:nvPicPr>
            <p:cNvPr id="549" name="Google Shape;54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716" y="1215516"/>
              <a:ext cx="2194560" cy="2024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17"/>
          <p:cNvSpPr txBox="1"/>
          <p:nvPr/>
        </p:nvSpPr>
        <p:spPr>
          <a:xfrm>
            <a:off x="2987306" y="227557"/>
            <a:ext cx="10966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Input for training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17"/>
          <p:cNvGrpSpPr/>
          <p:nvPr/>
        </p:nvGrpSpPr>
        <p:grpSpPr>
          <a:xfrm>
            <a:off x="2949206" y="288727"/>
            <a:ext cx="2672397" cy="452737"/>
            <a:chOff x="2949206" y="288727"/>
            <a:chExt cx="2672397" cy="452737"/>
          </a:xfrm>
        </p:grpSpPr>
        <p:pic>
          <p:nvPicPr>
            <p:cNvPr id="554" name="Google Shape;55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49206" y="418401"/>
              <a:ext cx="2621633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0006" y="63986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0807" y="627163"/>
              <a:ext cx="2570796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70839" y="288734"/>
              <a:ext cx="50764" cy="351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17"/>
            <p:cNvSpPr/>
            <p:nvPr/>
          </p:nvSpPr>
          <p:spPr>
            <a:xfrm>
              <a:off x="2949206" y="462680"/>
              <a:ext cx="2621915" cy="228600"/>
            </a:xfrm>
            <a:custGeom>
              <a:rect b="b" l="l" r="r" t="t"/>
              <a:pathLst>
                <a:path extrusionOk="0" h="228600" w="2621915">
                  <a:moveTo>
                    <a:pt x="2621633" y="0"/>
                  </a:moveTo>
                  <a:lnTo>
                    <a:pt x="0" y="0"/>
                  </a:lnTo>
                  <a:lnTo>
                    <a:pt x="0" y="177183"/>
                  </a:lnTo>
                  <a:lnTo>
                    <a:pt x="4008" y="196907"/>
                  </a:lnTo>
                  <a:lnTo>
                    <a:pt x="14922" y="213060"/>
                  </a:lnTo>
                  <a:lnTo>
                    <a:pt x="31075" y="223975"/>
                  </a:lnTo>
                  <a:lnTo>
                    <a:pt x="50800" y="227983"/>
                  </a:lnTo>
                  <a:lnTo>
                    <a:pt x="2570833" y="227983"/>
                  </a:lnTo>
                  <a:lnTo>
                    <a:pt x="2590557" y="223975"/>
                  </a:lnTo>
                  <a:lnTo>
                    <a:pt x="2606710" y="213060"/>
                  </a:lnTo>
                  <a:lnTo>
                    <a:pt x="2617625" y="196907"/>
                  </a:lnTo>
                  <a:lnTo>
                    <a:pt x="2621633" y="177183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5570839" y="326827"/>
              <a:ext cx="0" cy="332105"/>
            </a:xfrm>
            <a:custGeom>
              <a:rect b="b" l="l" r="r" t="t"/>
              <a:pathLst>
                <a:path extrusionOk="0" h="332105" w="120000">
                  <a:moveTo>
                    <a:pt x="0" y="33208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5570839" y="31412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570839" y="30142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570839" y="28872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17"/>
          <p:cNvSpPr txBox="1"/>
          <p:nvPr/>
        </p:nvSpPr>
        <p:spPr>
          <a:xfrm>
            <a:off x="3135757" y="514297"/>
            <a:ext cx="2349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 txBox="1"/>
          <p:nvPr/>
        </p:nvSpPr>
        <p:spPr>
          <a:xfrm>
            <a:off x="3420414" y="443228"/>
            <a:ext cx="1111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 txBox="1"/>
          <p:nvPr/>
        </p:nvSpPr>
        <p:spPr>
          <a:xfrm>
            <a:off x="3420414" y="532319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 txBox="1"/>
          <p:nvPr/>
        </p:nvSpPr>
        <p:spPr>
          <a:xfrm>
            <a:off x="2987306" y="456182"/>
            <a:ext cx="18459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, y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	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pairs of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2949206" y="842593"/>
            <a:ext cx="2621915" cy="186690"/>
          </a:xfrm>
          <a:custGeom>
            <a:rect b="b" l="l" r="r" t="t"/>
            <a:pathLst>
              <a:path extrusionOk="0" h="186690" w="2621915">
                <a:moveTo>
                  <a:pt x="2570833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2621633" y="186558"/>
                </a:lnTo>
                <a:lnTo>
                  <a:pt x="2621633" y="50800"/>
                </a:lnTo>
                <a:lnTo>
                  <a:pt x="2617625" y="31075"/>
                </a:lnTo>
                <a:lnTo>
                  <a:pt x="2606710" y="14922"/>
                </a:lnTo>
                <a:lnTo>
                  <a:pt x="2590557" y="4008"/>
                </a:lnTo>
                <a:lnTo>
                  <a:pt x="2570833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 txBox="1"/>
          <p:nvPr/>
        </p:nvSpPr>
        <p:spPr>
          <a:xfrm>
            <a:off x="2987306" y="825650"/>
            <a:ext cx="11264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Training objective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Google Shape;569;p17"/>
          <p:cNvGrpSpPr/>
          <p:nvPr/>
        </p:nvGrpSpPr>
        <p:grpSpPr>
          <a:xfrm>
            <a:off x="2949206" y="886815"/>
            <a:ext cx="2672397" cy="839622"/>
            <a:chOff x="2949206" y="886815"/>
            <a:chExt cx="2672397" cy="839622"/>
          </a:xfrm>
        </p:grpSpPr>
        <p:pic>
          <p:nvPicPr>
            <p:cNvPr id="570" name="Google Shape;570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49206" y="1016495"/>
              <a:ext cx="2621633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0006" y="162483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0807" y="1612137"/>
              <a:ext cx="2570796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0839" y="886828"/>
              <a:ext cx="50764" cy="738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17"/>
            <p:cNvSpPr/>
            <p:nvPr/>
          </p:nvSpPr>
          <p:spPr>
            <a:xfrm>
              <a:off x="2949206" y="1060768"/>
              <a:ext cx="2621915" cy="615315"/>
            </a:xfrm>
            <a:custGeom>
              <a:rect b="b" l="l" r="r" t="t"/>
              <a:pathLst>
                <a:path extrusionOk="0" h="615314" w="2621915">
                  <a:moveTo>
                    <a:pt x="2621633" y="0"/>
                  </a:moveTo>
                  <a:lnTo>
                    <a:pt x="0" y="0"/>
                  </a:lnTo>
                  <a:lnTo>
                    <a:pt x="0" y="564069"/>
                  </a:lnTo>
                  <a:lnTo>
                    <a:pt x="4008" y="583793"/>
                  </a:lnTo>
                  <a:lnTo>
                    <a:pt x="14922" y="599946"/>
                  </a:lnTo>
                  <a:lnTo>
                    <a:pt x="31075" y="610861"/>
                  </a:lnTo>
                  <a:lnTo>
                    <a:pt x="50800" y="614869"/>
                  </a:lnTo>
                  <a:lnTo>
                    <a:pt x="2570833" y="614869"/>
                  </a:lnTo>
                  <a:lnTo>
                    <a:pt x="2590557" y="610861"/>
                  </a:lnTo>
                  <a:lnTo>
                    <a:pt x="2606710" y="599946"/>
                  </a:lnTo>
                  <a:lnTo>
                    <a:pt x="2617625" y="583793"/>
                  </a:lnTo>
                  <a:lnTo>
                    <a:pt x="2621633" y="564069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570839" y="924915"/>
              <a:ext cx="0" cy="719455"/>
            </a:xfrm>
            <a:custGeom>
              <a:rect b="b" l="l" r="r" t="t"/>
              <a:pathLst>
                <a:path extrusionOk="0" h="719455" w="120000">
                  <a:moveTo>
                    <a:pt x="0" y="7189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570839" y="9122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570839" y="8995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570839" y="8868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17"/>
          <p:cNvSpPr txBox="1"/>
          <p:nvPr/>
        </p:nvSpPr>
        <p:spPr>
          <a:xfrm>
            <a:off x="2987306" y="1031048"/>
            <a:ext cx="14839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that: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7"/>
          <p:cNvSpPr txBox="1"/>
          <p:nvPr/>
        </p:nvSpPr>
        <p:spPr>
          <a:xfrm>
            <a:off x="3182658" y="1430615"/>
            <a:ext cx="18161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w,b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7"/>
          <p:cNvSpPr txBox="1"/>
          <p:nvPr/>
        </p:nvSpPr>
        <p:spPr>
          <a:xfrm>
            <a:off x="4272940" y="1164042"/>
            <a:ext cx="1111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 txBox="1"/>
          <p:nvPr/>
        </p:nvSpPr>
        <p:spPr>
          <a:xfrm>
            <a:off x="4220946" y="1168284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83" name="Google Shape;583;p17"/>
          <p:cNvSpPr txBox="1"/>
          <p:nvPr/>
        </p:nvSpPr>
        <p:spPr>
          <a:xfrm>
            <a:off x="4233989" y="1503437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 txBox="1"/>
          <p:nvPr/>
        </p:nvSpPr>
        <p:spPr>
          <a:xfrm>
            <a:off x="4542878" y="1358009"/>
            <a:ext cx="4902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 txBox="1"/>
          <p:nvPr/>
        </p:nvSpPr>
        <p:spPr>
          <a:xfrm>
            <a:off x="2987306" y="1299907"/>
            <a:ext cx="21602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	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5121655" y="1280019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17"/>
          <p:cNvGrpSpPr/>
          <p:nvPr/>
        </p:nvGrpSpPr>
        <p:grpSpPr>
          <a:xfrm>
            <a:off x="2949206" y="1827567"/>
            <a:ext cx="2672397" cy="1225817"/>
            <a:chOff x="2949206" y="1827567"/>
            <a:chExt cx="2672397" cy="1225817"/>
          </a:xfrm>
        </p:grpSpPr>
        <p:sp>
          <p:nvSpPr>
            <p:cNvPr id="588" name="Google Shape;588;p17"/>
            <p:cNvSpPr/>
            <p:nvPr/>
          </p:nvSpPr>
          <p:spPr>
            <a:xfrm>
              <a:off x="2949206" y="1827567"/>
              <a:ext cx="2621915" cy="179070"/>
            </a:xfrm>
            <a:custGeom>
              <a:rect b="b" l="l" r="r" t="t"/>
              <a:pathLst>
                <a:path extrusionOk="0" h="179069" w="2621915">
                  <a:moveTo>
                    <a:pt x="257083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2621633" y="178597"/>
                  </a:lnTo>
                  <a:lnTo>
                    <a:pt x="2621633" y="50800"/>
                  </a:lnTo>
                  <a:lnTo>
                    <a:pt x="2617625" y="31075"/>
                  </a:lnTo>
                  <a:lnTo>
                    <a:pt x="2606710" y="14922"/>
                  </a:lnTo>
                  <a:lnTo>
                    <a:pt x="2590557" y="4008"/>
                  </a:lnTo>
                  <a:lnTo>
                    <a:pt x="2570833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9" name="Google Shape;589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49206" y="1993506"/>
              <a:ext cx="2621633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00006" y="295178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0807" y="2939084"/>
              <a:ext cx="2570796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70839" y="1871802"/>
              <a:ext cx="50764" cy="1079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17"/>
            <p:cNvSpPr/>
            <p:nvPr/>
          </p:nvSpPr>
          <p:spPr>
            <a:xfrm>
              <a:off x="2949206" y="2037778"/>
              <a:ext cx="2621915" cy="965200"/>
            </a:xfrm>
            <a:custGeom>
              <a:rect b="b" l="l" r="r" t="t"/>
              <a:pathLst>
                <a:path extrusionOk="0" h="965200" w="2621915">
                  <a:moveTo>
                    <a:pt x="2621633" y="0"/>
                  </a:moveTo>
                  <a:lnTo>
                    <a:pt x="0" y="0"/>
                  </a:lnTo>
                  <a:lnTo>
                    <a:pt x="0" y="914006"/>
                  </a:lnTo>
                  <a:lnTo>
                    <a:pt x="4008" y="933730"/>
                  </a:lnTo>
                  <a:lnTo>
                    <a:pt x="14922" y="949883"/>
                  </a:lnTo>
                  <a:lnTo>
                    <a:pt x="31075" y="960797"/>
                  </a:lnTo>
                  <a:lnTo>
                    <a:pt x="50800" y="964806"/>
                  </a:lnTo>
                  <a:lnTo>
                    <a:pt x="2570833" y="964806"/>
                  </a:lnTo>
                  <a:lnTo>
                    <a:pt x="2590557" y="960797"/>
                  </a:lnTo>
                  <a:lnTo>
                    <a:pt x="2606710" y="949883"/>
                  </a:lnTo>
                  <a:lnTo>
                    <a:pt x="2617625" y="933730"/>
                  </a:lnTo>
                  <a:lnTo>
                    <a:pt x="2621633" y="914006"/>
                  </a:lnTo>
                  <a:lnTo>
                    <a:pt x="2621633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5570839" y="1909886"/>
              <a:ext cx="0" cy="1061085"/>
            </a:xfrm>
            <a:custGeom>
              <a:rect b="b" l="l" r="r" t="t"/>
              <a:pathLst>
                <a:path extrusionOk="0" h="1061085" w="120000">
                  <a:moveTo>
                    <a:pt x="0" y="106094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5570839" y="18971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570839" y="18844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570839" y="18717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8" name="Google Shape;598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44596" y="2093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144596" y="247564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144596" y="285775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p17"/>
          <p:cNvSpPr txBox="1"/>
          <p:nvPr/>
        </p:nvSpPr>
        <p:spPr>
          <a:xfrm>
            <a:off x="2987306" y="1779445"/>
            <a:ext cx="2545715" cy="1184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-277494" lvl="0" marL="289560" marR="5080" rtl="0" algn="just">
              <a:lnSpc>
                <a:spcPct val="11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What does it mean to train the network?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 train the network  with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(0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and (2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just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end of training we expect to  find w*, b* such that: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0" rtl="0" algn="just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603" name="Google Shape;603;p1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04" name="Google Shape;604;p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 txBox="1"/>
          <p:nvPr/>
        </p:nvSpPr>
        <p:spPr>
          <a:xfrm>
            <a:off x="347294" y="1109377"/>
            <a:ext cx="3004820" cy="288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see this in more detail....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11" name="Google Shape;611;p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1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614" name="Google Shape;614;p1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15" name="Google Shape;615;p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09" y="217919"/>
            <a:ext cx="1859889" cy="1442923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9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9"/>
          <p:cNvSpPr/>
          <p:nvPr/>
        </p:nvSpPr>
        <p:spPr>
          <a:xfrm>
            <a:off x="976502" y="2148535"/>
            <a:ext cx="747395" cy="0"/>
          </a:xfrm>
          <a:custGeom>
            <a:rect b="b" l="l" r="r" t="t"/>
            <a:pathLst>
              <a:path extrusionOk="0" h="120000" w="747394">
                <a:moveTo>
                  <a:pt x="0" y="0"/>
                </a:moveTo>
                <a:lnTo>
                  <a:pt x="746836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9"/>
          <p:cNvSpPr txBox="1"/>
          <p:nvPr/>
        </p:nvSpPr>
        <p:spPr>
          <a:xfrm>
            <a:off x="467410" y="2031935"/>
            <a:ext cx="1287780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634" marR="0" rtl="0" algn="l">
              <a:lnSpc>
                <a:spcPct val="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(wx+b)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616" y="18749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9"/>
          <p:cNvSpPr txBox="1"/>
          <p:nvPr/>
        </p:nvSpPr>
        <p:spPr>
          <a:xfrm>
            <a:off x="2483027" y="58227"/>
            <a:ext cx="3023235" cy="86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try to find such a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∗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</a:t>
            </a:r>
            <a:r>
              <a:rPr baseline="30000"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∗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try a random guess..  (say,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0)  Clearly not good, but how bad is it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revisit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to see how bad it is 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616" y="39752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8616" y="6075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8616" y="81758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9"/>
          <p:cNvSpPr txBox="1"/>
          <p:nvPr/>
        </p:nvSpPr>
        <p:spPr>
          <a:xfrm>
            <a:off x="3134867" y="1294395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9"/>
          <p:cNvSpPr txBox="1"/>
          <p:nvPr/>
        </p:nvSpPr>
        <p:spPr>
          <a:xfrm>
            <a:off x="3134867" y="148316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9"/>
          <p:cNvSpPr txBox="1"/>
          <p:nvPr/>
        </p:nvSpPr>
        <p:spPr>
          <a:xfrm>
            <a:off x="3402164" y="1252269"/>
            <a:ext cx="1111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9"/>
          <p:cNvSpPr txBox="1"/>
          <p:nvPr/>
        </p:nvSpPr>
        <p:spPr>
          <a:xfrm>
            <a:off x="3350171" y="1256511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33" name="Google Shape;633;p19"/>
          <p:cNvSpPr txBox="1"/>
          <p:nvPr/>
        </p:nvSpPr>
        <p:spPr>
          <a:xfrm>
            <a:off x="3363214" y="1591664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9"/>
          <p:cNvSpPr txBox="1"/>
          <p:nvPr/>
        </p:nvSpPr>
        <p:spPr>
          <a:xfrm>
            <a:off x="3672103" y="1446236"/>
            <a:ext cx="4902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9"/>
          <p:cNvSpPr txBox="1"/>
          <p:nvPr/>
        </p:nvSpPr>
        <p:spPr>
          <a:xfrm>
            <a:off x="2455621" y="1388121"/>
            <a:ext cx="182118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	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	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9"/>
          <p:cNvSpPr txBox="1"/>
          <p:nvPr/>
        </p:nvSpPr>
        <p:spPr>
          <a:xfrm>
            <a:off x="4250880" y="1368245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9"/>
          <p:cNvSpPr txBox="1"/>
          <p:nvPr/>
        </p:nvSpPr>
        <p:spPr>
          <a:xfrm>
            <a:off x="3134867" y="1708085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9"/>
          <p:cNvSpPr txBox="1"/>
          <p:nvPr/>
        </p:nvSpPr>
        <p:spPr>
          <a:xfrm>
            <a:off x="3134867" y="1896845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9"/>
          <p:cNvSpPr txBox="1"/>
          <p:nvPr/>
        </p:nvSpPr>
        <p:spPr>
          <a:xfrm>
            <a:off x="3471976" y="1859913"/>
            <a:ext cx="14890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1	2	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9"/>
          <p:cNvSpPr txBox="1"/>
          <p:nvPr/>
        </p:nvSpPr>
        <p:spPr>
          <a:xfrm>
            <a:off x="2973451" y="1801811"/>
            <a:ext cx="21018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  +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9"/>
          <p:cNvSpPr txBox="1"/>
          <p:nvPr/>
        </p:nvSpPr>
        <p:spPr>
          <a:xfrm>
            <a:off x="4085069" y="1781935"/>
            <a:ext cx="104394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9"/>
          <p:cNvSpPr txBox="1"/>
          <p:nvPr/>
        </p:nvSpPr>
        <p:spPr>
          <a:xfrm>
            <a:off x="3134867" y="2036735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9"/>
          <p:cNvSpPr txBox="1"/>
          <p:nvPr/>
        </p:nvSpPr>
        <p:spPr>
          <a:xfrm>
            <a:off x="3134867" y="222550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9"/>
          <p:cNvSpPr txBox="1"/>
          <p:nvPr/>
        </p:nvSpPr>
        <p:spPr>
          <a:xfrm>
            <a:off x="4171822" y="2110586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9"/>
          <p:cNvSpPr txBox="1"/>
          <p:nvPr/>
        </p:nvSpPr>
        <p:spPr>
          <a:xfrm>
            <a:off x="2973451" y="2130461"/>
            <a:ext cx="22752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5))   + (0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9"/>
          <p:cNvSpPr txBox="1"/>
          <p:nvPr/>
        </p:nvSpPr>
        <p:spPr>
          <a:xfrm>
            <a:off x="5222912" y="2110586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9"/>
          <p:cNvSpPr txBox="1"/>
          <p:nvPr/>
        </p:nvSpPr>
        <p:spPr>
          <a:xfrm>
            <a:off x="2973451" y="2396564"/>
            <a:ext cx="48768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49" name="Google Shape;649;p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9"/>
          <p:cNvSpPr txBox="1"/>
          <p:nvPr/>
        </p:nvSpPr>
        <p:spPr>
          <a:xfrm>
            <a:off x="2231326" y="2985607"/>
            <a:ext cx="29178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to be as close to 0 as possible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20/70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54" name="Google Shape;654;p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09" y="217919"/>
            <a:ext cx="1859889" cy="144292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0"/>
          <p:cNvSpPr txBox="1"/>
          <p:nvPr/>
        </p:nvSpPr>
        <p:spPr>
          <a:xfrm>
            <a:off x="1302575" y="1938209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0"/>
          <p:cNvSpPr/>
          <p:nvPr/>
        </p:nvSpPr>
        <p:spPr>
          <a:xfrm>
            <a:off x="976502" y="2148535"/>
            <a:ext cx="747395" cy="0"/>
          </a:xfrm>
          <a:custGeom>
            <a:rect b="b" l="l" r="r" t="t"/>
            <a:pathLst>
              <a:path extrusionOk="0" h="120000" w="747394">
                <a:moveTo>
                  <a:pt x="0" y="0"/>
                </a:moveTo>
                <a:lnTo>
                  <a:pt x="746836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0"/>
          <p:cNvSpPr txBox="1"/>
          <p:nvPr/>
        </p:nvSpPr>
        <p:spPr>
          <a:xfrm>
            <a:off x="467410" y="2031935"/>
            <a:ext cx="1287780" cy="25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634" marR="0" rtl="0" algn="l">
              <a:lnSpc>
                <a:spcPct val="5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(wx+b)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0"/>
          <p:cNvSpPr txBox="1"/>
          <p:nvPr>
            <p:ph type="title"/>
          </p:nvPr>
        </p:nvSpPr>
        <p:spPr>
          <a:xfrm>
            <a:off x="2231326" y="4634"/>
            <a:ext cx="22193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try some other values of w, b</a:t>
            </a:r>
            <a:endParaRPr/>
          </a:p>
        </p:txBody>
      </p:sp>
      <p:graphicFrame>
        <p:nvGraphicFramePr>
          <p:cNvPr id="664" name="Google Shape;664;p20"/>
          <p:cNvGraphicFramePr/>
          <p:nvPr/>
        </p:nvGraphicFramePr>
        <p:xfrm>
          <a:off x="3122117" y="3650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{32E7B352-9982-45CD-83BD-EDB2B66939BD}</a:tableStyleId>
              </a:tblPr>
              <a:tblGrid>
                <a:gridCol w="444500"/>
                <a:gridCol w="444500"/>
                <a:gridCol w="631200"/>
              </a:tblGrid>
              <a:tr h="20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w, b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0.0730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0.1481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-0.94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0.0214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-2.08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-2.27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5" name="Google Shape;6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616" y="19251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0"/>
          <p:cNvSpPr txBox="1"/>
          <p:nvPr/>
        </p:nvSpPr>
        <p:spPr>
          <a:xfrm>
            <a:off x="2508427" y="1795892"/>
            <a:ext cx="3023870" cy="1210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Oops!! this made things even worse...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51459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it would help to push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 other direction...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keep going in this direction,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increase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decrease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some guess work and intuition we were able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616" y="213518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8616" y="251729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8616" y="289939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71" name="Google Shape;671;p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Calibri"/>
                <a:ea typeface="Calibri"/>
                <a:cs typeface="Calibri"/>
                <a:sym typeface="Calibri"/>
              </a:rPr>
              <a:t>21/70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0"/>
          <p:cNvSpPr txBox="1"/>
          <p:nvPr/>
        </p:nvSpPr>
        <p:spPr>
          <a:xfrm>
            <a:off x="2508427" y="3020633"/>
            <a:ext cx="2148205" cy="16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 the right values for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20"/>
          <p:cNvSpPr txBox="1"/>
          <p:nvPr/>
        </p:nvSpPr>
        <p:spPr>
          <a:xfrm>
            <a:off x="2008174" y="3133595"/>
            <a:ext cx="24771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Mitesh M. Khapra	</a:t>
            </a: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3"/>
          <p:cNvGrpSpPr/>
          <p:nvPr/>
        </p:nvGrpSpPr>
        <p:grpSpPr>
          <a:xfrm>
            <a:off x="309193" y="728395"/>
            <a:ext cx="5192408" cy="1436116"/>
            <a:chOff x="309193" y="728395"/>
            <a:chExt cx="5192408" cy="1436116"/>
          </a:xfrm>
        </p:grpSpPr>
        <p:sp>
          <p:nvSpPr>
            <p:cNvPr id="56" name="Google Shape;56;p3"/>
            <p:cNvSpPr/>
            <p:nvPr/>
          </p:nvSpPr>
          <p:spPr>
            <a:xfrm>
              <a:off x="309193" y="728395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" name="Google Shape;5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902296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206291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2050211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772629"/>
              <a:ext cx="50742" cy="1290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3"/>
            <p:cNvSpPr/>
            <p:nvPr/>
          </p:nvSpPr>
          <p:spPr>
            <a:xfrm>
              <a:off x="309193" y="946567"/>
              <a:ext cx="5142230" cy="1167765"/>
            </a:xfrm>
            <a:custGeom>
              <a:rect b="b" l="l" r="r" t="t"/>
              <a:pathLst>
                <a:path extrusionOk="0" h="1167764" w="5142230">
                  <a:moveTo>
                    <a:pt x="5141666" y="0"/>
                  </a:moveTo>
                  <a:lnTo>
                    <a:pt x="0" y="0"/>
                  </a:lnTo>
                  <a:lnTo>
                    <a:pt x="0" y="1116344"/>
                  </a:lnTo>
                  <a:lnTo>
                    <a:pt x="4008" y="1136068"/>
                  </a:lnTo>
                  <a:lnTo>
                    <a:pt x="14922" y="1152221"/>
                  </a:lnTo>
                  <a:lnTo>
                    <a:pt x="31075" y="1163136"/>
                  </a:lnTo>
                  <a:lnTo>
                    <a:pt x="50800" y="1167144"/>
                  </a:lnTo>
                  <a:lnTo>
                    <a:pt x="5090865" y="1167144"/>
                  </a:lnTo>
                  <a:lnTo>
                    <a:pt x="5110590" y="1163136"/>
                  </a:lnTo>
                  <a:lnTo>
                    <a:pt x="5126743" y="1152221"/>
                  </a:lnTo>
                  <a:lnTo>
                    <a:pt x="5137657" y="1136068"/>
                  </a:lnTo>
                  <a:lnTo>
                    <a:pt x="5141666" y="111634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450859" y="810714"/>
              <a:ext cx="0" cy="1271270"/>
            </a:xfrm>
            <a:custGeom>
              <a:rect b="b" l="l" r="r" t="t"/>
              <a:pathLst>
                <a:path extrusionOk="0" h="1271270" w="120000">
                  <a:moveTo>
                    <a:pt x="0" y="127124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50859" y="79801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450859" y="78531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450859" y="77261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" name="Google Shape;66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00233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121236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159447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80450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/>
          <p:nvPr/>
        </p:nvSpPr>
        <p:spPr>
          <a:xfrm>
            <a:off x="321894" y="672335"/>
            <a:ext cx="5142230" cy="141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The story ahead 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496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Enough about boolean functions!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496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arbitrary functions of the form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where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(instead of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496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∈ </a:t>
            </a: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(instead of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496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have a network which can (approximately) represent such functions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14960" marR="558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answering the above question we will have to first graduate from </a:t>
            </a:r>
            <a:r>
              <a:rPr b="1"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per-  ceptrons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sigmoidal neurons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2" name="Google Shape;72;p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5" name="Google Shape;75;p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6" name="Google Shape;76;p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1"/>
          <p:cNvSpPr txBox="1"/>
          <p:nvPr/>
        </p:nvSpPr>
        <p:spPr>
          <a:xfrm>
            <a:off x="347294" y="1009581"/>
            <a:ext cx="506539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look at something better than our “guess work”  algorithm....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2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82" name="Google Shape;682;p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2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685" name="Google Shape;685;p2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86" name="Google Shape;686;p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768" y="218820"/>
            <a:ext cx="2263140" cy="21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22"/>
          <p:cNvSpPr txBox="1"/>
          <p:nvPr/>
        </p:nvSpPr>
        <p:spPr>
          <a:xfrm>
            <a:off x="3264395" y="100849"/>
            <a:ext cx="2268855" cy="216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we have only 2 points and 2  parameters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we can easily plot 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for  different  values  of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and  pick  the  one  where 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is  minimum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of course this becomes intract-  able once you have many more data  points and many more parameters !!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Further, even here we have plotted  the error surface only for a  small  range  of 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[from  (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6)  and  not  from (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inf)]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63883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2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97" name="Google Shape;697;p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2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00" name="Google Shape;700;p2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01" name="Google Shape;701;p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3"/>
          <p:cNvSpPr txBox="1"/>
          <p:nvPr/>
        </p:nvSpPr>
        <p:spPr>
          <a:xfrm>
            <a:off x="347294" y="1009581"/>
            <a:ext cx="500189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look at the geometric interpretation of our  “guess work” algorithm in terms of this error surface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2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08" name="Google Shape;708;p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2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11" name="Google Shape;711;p2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12" name="Google Shape;712;p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911" y="380631"/>
            <a:ext cx="2479852" cy="191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218820"/>
            <a:ext cx="2261922" cy="2162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2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20" name="Google Shape;720;p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2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23" name="Google Shape;723;p2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11" y="234327"/>
            <a:ext cx="2479852" cy="192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218820"/>
            <a:ext cx="2261922" cy="2162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2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32" name="Google Shape;732;p2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2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35" name="Google Shape;735;p2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36" name="Google Shape;736;p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11" y="234327"/>
            <a:ext cx="2479852" cy="192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218820"/>
            <a:ext cx="2261922" cy="2162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2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44" name="Google Shape;744;p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47" name="Google Shape;747;p2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48" name="Google Shape;748;p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11" y="234327"/>
            <a:ext cx="2479852" cy="192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218820"/>
            <a:ext cx="2261922" cy="2162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2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56" name="Google Shape;756;p2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2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59" name="Google Shape;759;p2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60" name="Google Shape;760;p2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8"/>
          <p:cNvSpPr txBox="1"/>
          <p:nvPr/>
        </p:nvSpPr>
        <p:spPr>
          <a:xfrm>
            <a:off x="347294" y="1212123"/>
            <a:ext cx="484568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3.4: Learning Parameters : Gradient Descent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6" name="Google Shape;766;p2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67" name="Google Shape;767;p2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2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70" name="Google Shape;770;p2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71" name="Google Shape;771;p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9"/>
          <p:cNvSpPr txBox="1"/>
          <p:nvPr/>
        </p:nvSpPr>
        <p:spPr>
          <a:xfrm>
            <a:off x="347294" y="1009581"/>
            <a:ext cx="429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 us see if there is a more efficient and  principled way of doing this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2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78" name="Google Shape;778;p2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2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781" name="Google Shape;781;p2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82" name="Google Shape;782;p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30"/>
          <p:cNvGrpSpPr/>
          <p:nvPr/>
        </p:nvGrpSpPr>
        <p:grpSpPr>
          <a:xfrm>
            <a:off x="309193" y="1052448"/>
            <a:ext cx="5192408" cy="625983"/>
            <a:chOff x="309193" y="1052448"/>
            <a:chExt cx="5192408" cy="625983"/>
          </a:xfrm>
        </p:grpSpPr>
        <p:sp>
          <p:nvSpPr>
            <p:cNvPr id="788" name="Google Shape;788;p30"/>
            <p:cNvSpPr/>
            <p:nvPr/>
          </p:nvSpPr>
          <p:spPr>
            <a:xfrm>
              <a:off x="309193" y="1052448"/>
              <a:ext cx="5142230" cy="179070"/>
            </a:xfrm>
            <a:custGeom>
              <a:rect b="b" l="l" r="r" t="t"/>
              <a:pathLst>
                <a:path extrusionOk="0" h="17906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9" name="Google Shape;78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218387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57683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564131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96683"/>
              <a:ext cx="50742" cy="48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30"/>
            <p:cNvSpPr/>
            <p:nvPr/>
          </p:nvSpPr>
          <p:spPr>
            <a:xfrm>
              <a:off x="309193" y="1262670"/>
              <a:ext cx="5142230" cy="365125"/>
            </a:xfrm>
            <a:custGeom>
              <a:rect b="b" l="l" r="r" t="t"/>
              <a:pathLst>
                <a:path extrusionOk="0" h="3651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14161"/>
                  </a:lnTo>
                  <a:lnTo>
                    <a:pt x="4008" y="333886"/>
                  </a:lnTo>
                  <a:lnTo>
                    <a:pt x="14922" y="350039"/>
                  </a:lnTo>
                  <a:lnTo>
                    <a:pt x="31075" y="360953"/>
                  </a:lnTo>
                  <a:lnTo>
                    <a:pt x="50800" y="364962"/>
                  </a:lnTo>
                  <a:lnTo>
                    <a:pt x="5090865" y="364962"/>
                  </a:lnTo>
                  <a:lnTo>
                    <a:pt x="5110590" y="360953"/>
                  </a:lnTo>
                  <a:lnTo>
                    <a:pt x="5126743" y="350039"/>
                  </a:lnTo>
                  <a:lnTo>
                    <a:pt x="5137657" y="333886"/>
                  </a:lnTo>
                  <a:lnTo>
                    <a:pt x="5141666" y="314161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5450859" y="1134777"/>
              <a:ext cx="0" cy="461645"/>
            </a:xfrm>
            <a:custGeom>
              <a:rect b="b" l="l" r="r" t="t"/>
              <a:pathLst>
                <a:path extrusionOk="0" h="461644" w="120000">
                  <a:moveTo>
                    <a:pt x="0" y="46110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5450859" y="11220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5450859" y="11093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5450859" y="10966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8" name="Google Shape;798;p30"/>
          <p:cNvSpPr txBox="1"/>
          <p:nvPr/>
        </p:nvSpPr>
        <p:spPr>
          <a:xfrm>
            <a:off x="347294" y="1004339"/>
            <a:ext cx="4497705" cy="592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better way of traversing the error surface so that we can reach the  minimum value quickly without resorting to brute force search!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3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00" name="Google Shape;800;p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2" name="Google Shape;802;p30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803" name="Google Shape;803;p3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04" name="Google Shape;804;p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"/>
          <p:cNvGrpSpPr/>
          <p:nvPr/>
        </p:nvGrpSpPr>
        <p:grpSpPr>
          <a:xfrm>
            <a:off x="309193" y="1049375"/>
            <a:ext cx="5192408" cy="633679"/>
            <a:chOff x="309193" y="1049375"/>
            <a:chExt cx="5192408" cy="633679"/>
          </a:xfrm>
        </p:grpSpPr>
        <p:sp>
          <p:nvSpPr>
            <p:cNvPr id="82" name="Google Shape;82;p4"/>
            <p:cNvSpPr/>
            <p:nvPr/>
          </p:nvSpPr>
          <p:spPr>
            <a:xfrm>
              <a:off x="309193" y="1049375"/>
              <a:ext cx="5142230" cy="179070"/>
            </a:xfrm>
            <a:custGeom>
              <a:rect b="b" l="l" r="r" t="t"/>
              <a:pathLst>
                <a:path extrusionOk="0" h="17906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215313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58145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568754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93609"/>
              <a:ext cx="50742" cy="487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4"/>
            <p:cNvSpPr/>
            <p:nvPr/>
          </p:nvSpPr>
          <p:spPr>
            <a:xfrm>
              <a:off x="309193" y="1259596"/>
              <a:ext cx="5142230" cy="372745"/>
            </a:xfrm>
            <a:custGeom>
              <a:rect b="b" l="l" r="r" t="t"/>
              <a:pathLst>
                <a:path extrusionOk="0" h="372744" w="5142230">
                  <a:moveTo>
                    <a:pt x="5141666" y="0"/>
                  </a:moveTo>
                  <a:lnTo>
                    <a:pt x="0" y="0"/>
                  </a:lnTo>
                  <a:lnTo>
                    <a:pt x="0" y="321858"/>
                  </a:lnTo>
                  <a:lnTo>
                    <a:pt x="4008" y="341583"/>
                  </a:lnTo>
                  <a:lnTo>
                    <a:pt x="14922" y="357736"/>
                  </a:lnTo>
                  <a:lnTo>
                    <a:pt x="31075" y="368650"/>
                  </a:lnTo>
                  <a:lnTo>
                    <a:pt x="50800" y="372659"/>
                  </a:lnTo>
                  <a:lnTo>
                    <a:pt x="5090865" y="372659"/>
                  </a:lnTo>
                  <a:lnTo>
                    <a:pt x="5110590" y="368650"/>
                  </a:lnTo>
                  <a:lnTo>
                    <a:pt x="5126743" y="357736"/>
                  </a:lnTo>
                  <a:lnTo>
                    <a:pt x="5137657" y="341583"/>
                  </a:lnTo>
                  <a:lnTo>
                    <a:pt x="5141666" y="32185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450859" y="1131703"/>
              <a:ext cx="0" cy="469265"/>
            </a:xfrm>
            <a:custGeom>
              <a:rect b="b" l="l" r="r" t="t"/>
              <a:pathLst>
                <a:path extrusionOk="0" h="469265" w="120000">
                  <a:moveTo>
                    <a:pt x="0" y="4688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450859" y="11190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50859" y="11063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450859" y="109360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31535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4"/>
          <p:cNvSpPr txBox="1"/>
          <p:nvPr/>
        </p:nvSpPr>
        <p:spPr>
          <a:xfrm>
            <a:off x="334594" y="1001253"/>
            <a:ext cx="5116195" cy="592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2260" marR="4318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perceptron will fire if the weighted sum of its inputs is greater than the  threshold (-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5" name="Google Shape;95;p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8" name="Google Shape;98;p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31"/>
          <p:cNvGrpSpPr/>
          <p:nvPr/>
        </p:nvGrpSpPr>
        <p:grpSpPr>
          <a:xfrm>
            <a:off x="309193" y="244487"/>
            <a:ext cx="5192408" cy="663943"/>
            <a:chOff x="309193" y="244487"/>
            <a:chExt cx="5192408" cy="663943"/>
          </a:xfrm>
        </p:grpSpPr>
        <p:sp>
          <p:nvSpPr>
            <p:cNvPr id="810" name="Google Shape;810;p31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1" name="Google Shape;81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806830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794130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518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31"/>
            <p:cNvSpPr/>
            <p:nvPr/>
          </p:nvSpPr>
          <p:spPr>
            <a:xfrm>
              <a:off x="309193" y="454711"/>
              <a:ext cx="5142230" cy="403225"/>
            </a:xfrm>
            <a:custGeom>
              <a:rect b="b" l="l" r="r" t="t"/>
              <a:pathLst>
                <a:path extrusionOk="0" h="4032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52119"/>
                  </a:lnTo>
                  <a:lnTo>
                    <a:pt x="4008" y="371844"/>
                  </a:lnTo>
                  <a:lnTo>
                    <a:pt x="14922" y="387997"/>
                  </a:lnTo>
                  <a:lnTo>
                    <a:pt x="31075" y="398911"/>
                  </a:lnTo>
                  <a:lnTo>
                    <a:pt x="50800" y="402920"/>
                  </a:lnTo>
                  <a:lnTo>
                    <a:pt x="5090865" y="402920"/>
                  </a:lnTo>
                  <a:lnTo>
                    <a:pt x="5110590" y="398911"/>
                  </a:lnTo>
                  <a:lnTo>
                    <a:pt x="5126743" y="387997"/>
                  </a:lnTo>
                  <a:lnTo>
                    <a:pt x="5137657" y="371844"/>
                  </a:lnTo>
                  <a:lnTo>
                    <a:pt x="5141666" y="35211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450859" y="326818"/>
              <a:ext cx="0" cy="499109"/>
            </a:xfrm>
            <a:custGeom>
              <a:rect b="b" l="l" r="r" t="t"/>
              <a:pathLst>
                <a:path extrusionOk="0" h="499109" w="120000">
                  <a:moveTo>
                    <a:pt x="0" y="49906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450859" y="31411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450859" y="30141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5450859" y="28871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0" name="Google Shape;820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47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1" name="Google Shape;821;p31"/>
          <p:cNvSpPr txBox="1"/>
          <p:nvPr>
            <p:ph type="title"/>
          </p:nvPr>
        </p:nvSpPr>
        <p:spPr>
          <a:xfrm>
            <a:off x="347294" y="196377"/>
            <a:ext cx="5064760" cy="42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Gradient Descent Rule</a:t>
            </a:r>
            <a:endParaRPr/>
          </a:p>
          <a:p>
            <a:pPr indent="0" lvl="0" marL="28956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None/>
            </a:pPr>
            <a:r>
              <a:rPr lang="en-US"/>
              <a:t>The direction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/>
              <a:t>that we intend to move in should be at 180° w.r.t. the gradient</a:t>
            </a:r>
            <a:endParaRPr/>
          </a:p>
        </p:txBody>
      </p:sp>
      <p:pic>
        <p:nvPicPr>
          <p:cNvPr id="822" name="Google Shape;82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583" y="72050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1"/>
          <p:cNvSpPr/>
          <p:nvPr/>
        </p:nvSpPr>
        <p:spPr>
          <a:xfrm>
            <a:off x="309193" y="1009560"/>
            <a:ext cx="5142230" cy="186690"/>
          </a:xfrm>
          <a:custGeom>
            <a:rect b="b" l="l" r="r" t="t"/>
            <a:pathLst>
              <a:path extrusionOk="0" h="18669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1"/>
          <p:cNvSpPr txBox="1"/>
          <p:nvPr/>
        </p:nvSpPr>
        <p:spPr>
          <a:xfrm>
            <a:off x="347294" y="635024"/>
            <a:ext cx="394144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895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words, move in a direction opposite to the gradient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Parameter Update Equations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5" name="Google Shape;825;p31"/>
          <p:cNvGrpSpPr/>
          <p:nvPr/>
        </p:nvGrpSpPr>
        <p:grpSpPr>
          <a:xfrm>
            <a:off x="309193" y="1053782"/>
            <a:ext cx="5192408" cy="1145248"/>
            <a:chOff x="309193" y="1053782"/>
            <a:chExt cx="5192408" cy="1145248"/>
          </a:xfrm>
        </p:grpSpPr>
        <p:pic>
          <p:nvPicPr>
            <p:cNvPr id="826" name="Google Shape;826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194" y="1183462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2097430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2084730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50859" y="1053795"/>
              <a:ext cx="50742" cy="1043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31"/>
            <p:cNvSpPr/>
            <p:nvPr/>
          </p:nvSpPr>
          <p:spPr>
            <a:xfrm>
              <a:off x="309193" y="1227735"/>
              <a:ext cx="5142230" cy="920750"/>
            </a:xfrm>
            <a:custGeom>
              <a:rect b="b" l="l" r="r" t="t"/>
              <a:pathLst>
                <a:path extrusionOk="0" h="920750" w="5142230">
                  <a:moveTo>
                    <a:pt x="5141666" y="0"/>
                  </a:moveTo>
                  <a:lnTo>
                    <a:pt x="0" y="0"/>
                  </a:lnTo>
                  <a:lnTo>
                    <a:pt x="0" y="869694"/>
                  </a:lnTo>
                  <a:lnTo>
                    <a:pt x="4008" y="889419"/>
                  </a:lnTo>
                  <a:lnTo>
                    <a:pt x="14922" y="905572"/>
                  </a:lnTo>
                  <a:lnTo>
                    <a:pt x="31075" y="916486"/>
                  </a:lnTo>
                  <a:lnTo>
                    <a:pt x="50800" y="920495"/>
                  </a:lnTo>
                  <a:lnTo>
                    <a:pt x="5090865" y="920495"/>
                  </a:lnTo>
                  <a:lnTo>
                    <a:pt x="5110590" y="916486"/>
                  </a:lnTo>
                  <a:lnTo>
                    <a:pt x="5126743" y="905572"/>
                  </a:lnTo>
                  <a:lnTo>
                    <a:pt x="5137657" y="889419"/>
                  </a:lnTo>
                  <a:lnTo>
                    <a:pt x="5141666" y="86969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5450859" y="1091882"/>
              <a:ext cx="0" cy="1024890"/>
            </a:xfrm>
            <a:custGeom>
              <a:rect b="b" l="l" r="r" t="t"/>
              <a:pathLst>
                <a:path extrusionOk="0" h="1024889" w="120000">
                  <a:moveTo>
                    <a:pt x="0" y="102459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5450859" y="107918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5450859" y="106648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450859" y="105378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31"/>
          <p:cNvSpPr txBox="1"/>
          <p:nvPr/>
        </p:nvSpPr>
        <p:spPr>
          <a:xfrm>
            <a:off x="1472387" y="1889618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1"/>
          <p:cNvSpPr txBox="1"/>
          <p:nvPr/>
        </p:nvSpPr>
        <p:spPr>
          <a:xfrm>
            <a:off x="818057" y="1831516"/>
            <a:ext cx="87121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where,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1"/>
          <p:cNvSpPr txBox="1"/>
          <p:nvPr/>
        </p:nvSpPr>
        <p:spPr>
          <a:xfrm>
            <a:off x="1210386" y="1277833"/>
            <a:ext cx="1183640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005" lvl="0" marL="77470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943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i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1"/>
          <p:cNvSpPr txBox="1"/>
          <p:nvPr/>
        </p:nvSpPr>
        <p:spPr>
          <a:xfrm>
            <a:off x="1905673" y="1932875"/>
            <a:ext cx="11696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∂w	</a:t>
            </a:r>
            <a:r>
              <a:rPr i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 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= w  , b = b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1"/>
          <p:cNvSpPr txBox="1"/>
          <p:nvPr/>
        </p:nvSpPr>
        <p:spPr>
          <a:xfrm>
            <a:off x="2724213" y="2008154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	t</a:t>
            </a:r>
            <a:endParaRPr sz="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0" name="Google Shape;840;p31"/>
          <p:cNvSpPr txBox="1"/>
          <p:nvPr/>
        </p:nvSpPr>
        <p:spPr>
          <a:xfrm>
            <a:off x="3098800" y="1831516"/>
            <a:ext cx="4083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1"/>
          <p:cNvSpPr txBox="1"/>
          <p:nvPr/>
        </p:nvSpPr>
        <p:spPr>
          <a:xfrm>
            <a:off x="3535197" y="1715285"/>
            <a:ext cx="5861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∂</a:t>
            </a:r>
            <a:r>
              <a:rPr i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w, b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∂b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1"/>
          <p:cNvSpPr txBox="1"/>
          <p:nvPr/>
        </p:nvSpPr>
        <p:spPr>
          <a:xfrm>
            <a:off x="4110977" y="1970200"/>
            <a:ext cx="7823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 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= w  , b = b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1"/>
          <p:cNvSpPr txBox="1"/>
          <p:nvPr/>
        </p:nvSpPr>
        <p:spPr>
          <a:xfrm>
            <a:off x="4541951" y="2008154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	t</a:t>
            </a:r>
            <a:endParaRPr sz="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4" name="Google Shape;844;p31"/>
          <p:cNvSpPr txBox="1"/>
          <p:nvPr/>
        </p:nvSpPr>
        <p:spPr>
          <a:xfrm>
            <a:off x="347294" y="2219717"/>
            <a:ext cx="504380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now have a more principled way of moving in the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 than our “guess  work” algorithm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3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46" name="Google Shape;846;p3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3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849" name="Google Shape;849;p3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0" name="Google Shape;850;p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2"/>
          <p:cNvSpPr/>
          <p:nvPr/>
        </p:nvSpPr>
        <p:spPr>
          <a:xfrm>
            <a:off x="637095" y="334695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2"/>
          <p:cNvSpPr/>
          <p:nvPr/>
        </p:nvSpPr>
        <p:spPr>
          <a:xfrm>
            <a:off x="1949843" y="466445"/>
            <a:ext cx="41910" cy="0"/>
          </a:xfrm>
          <a:custGeom>
            <a:rect b="b" l="l" r="r" t="t"/>
            <a:pathLst>
              <a:path extrusionOk="0" h="120000" w="41910">
                <a:moveTo>
                  <a:pt x="0" y="0"/>
                </a:moveTo>
                <a:lnTo>
                  <a:pt x="4156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2"/>
          <p:cNvSpPr/>
          <p:nvPr/>
        </p:nvSpPr>
        <p:spPr>
          <a:xfrm>
            <a:off x="637095" y="533971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2"/>
          <p:cNvSpPr/>
          <p:nvPr/>
        </p:nvSpPr>
        <p:spPr>
          <a:xfrm>
            <a:off x="919467" y="854341"/>
            <a:ext cx="41910" cy="0"/>
          </a:xfrm>
          <a:custGeom>
            <a:rect b="b" l="l" r="r" t="t"/>
            <a:pathLst>
              <a:path extrusionOk="0" h="120000" w="41909">
                <a:moveTo>
                  <a:pt x="0" y="0"/>
                </a:moveTo>
                <a:lnTo>
                  <a:pt x="4156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2"/>
          <p:cNvSpPr/>
          <p:nvPr/>
        </p:nvSpPr>
        <p:spPr>
          <a:xfrm>
            <a:off x="1565706" y="1026413"/>
            <a:ext cx="42545" cy="0"/>
          </a:xfrm>
          <a:custGeom>
            <a:rect b="b" l="l" r="r" t="t"/>
            <a:pathLst>
              <a:path extrusionOk="0" h="120000" w="42544">
                <a:moveTo>
                  <a:pt x="0" y="0"/>
                </a:moveTo>
                <a:lnTo>
                  <a:pt x="4248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2"/>
          <p:cNvSpPr/>
          <p:nvPr/>
        </p:nvSpPr>
        <p:spPr>
          <a:xfrm>
            <a:off x="708888" y="1080566"/>
            <a:ext cx="0" cy="516255"/>
          </a:xfrm>
          <a:custGeom>
            <a:rect b="b" l="l" r="r" t="t"/>
            <a:pathLst>
              <a:path extrusionOk="0" h="516255" w="120000">
                <a:moveTo>
                  <a:pt x="0" y="51622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2"/>
          <p:cNvSpPr/>
          <p:nvPr/>
        </p:nvSpPr>
        <p:spPr>
          <a:xfrm>
            <a:off x="637095" y="1811883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93596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32"/>
          <p:cNvSpPr txBox="1"/>
          <p:nvPr/>
        </p:nvSpPr>
        <p:spPr>
          <a:xfrm>
            <a:off x="560895" y="50225"/>
            <a:ext cx="4877435" cy="216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create an algorithm from this rule ...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iterations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&lt; max iterations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8925" marR="339725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η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892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←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+ 1;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30480" rtl="0" algn="l">
              <a:lnSpc>
                <a:spcPct val="102600"/>
              </a:lnSpc>
              <a:spcBef>
                <a:spcPts val="78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this algorithm in practice let us first derive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our toy neural  network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3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66" name="Google Shape;866;p3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3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869" name="Google Shape;869;p3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70" name="Google Shape;870;p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33"/>
          <p:cNvGrpSpPr/>
          <p:nvPr/>
        </p:nvGrpSpPr>
        <p:grpSpPr>
          <a:xfrm>
            <a:off x="1010607" y="40459"/>
            <a:ext cx="360045" cy="360045"/>
            <a:chOff x="1010607" y="40459"/>
            <a:chExt cx="360045" cy="360045"/>
          </a:xfrm>
        </p:grpSpPr>
        <p:sp>
          <p:nvSpPr>
            <p:cNvPr id="876" name="Google Shape;876;p33"/>
            <p:cNvSpPr/>
            <p:nvPr/>
          </p:nvSpPr>
          <p:spPr>
            <a:xfrm>
              <a:off x="1010607" y="40459"/>
              <a:ext cx="360045" cy="360045"/>
            </a:xfrm>
            <a:custGeom>
              <a:rect b="b" l="l" r="r" t="t"/>
              <a:pathLst>
                <a:path extrusionOk="0" h="360045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1010607" y="40459"/>
              <a:ext cx="360045" cy="360045"/>
            </a:xfrm>
            <a:custGeom>
              <a:rect b="b" l="l" r="r" t="t"/>
              <a:pathLst>
                <a:path extrusionOk="0" h="360045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0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33"/>
          <p:cNvSpPr txBox="1"/>
          <p:nvPr/>
        </p:nvSpPr>
        <p:spPr>
          <a:xfrm>
            <a:off x="1135837" y="99071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3"/>
          <p:cNvSpPr txBox="1"/>
          <p:nvPr/>
        </p:nvSpPr>
        <p:spPr>
          <a:xfrm>
            <a:off x="418312" y="99071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3"/>
          <p:cNvSpPr txBox="1"/>
          <p:nvPr/>
        </p:nvSpPr>
        <p:spPr>
          <a:xfrm>
            <a:off x="423265" y="473886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3"/>
          <p:cNvSpPr txBox="1"/>
          <p:nvPr/>
        </p:nvSpPr>
        <p:spPr>
          <a:xfrm>
            <a:off x="1634248" y="103872"/>
            <a:ext cx="5530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3"/>
          <p:cNvSpPr txBox="1"/>
          <p:nvPr/>
        </p:nvSpPr>
        <p:spPr>
          <a:xfrm>
            <a:off x="248081" y="813611"/>
            <a:ext cx="1149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r>
              <a:rPr baseline="30000" lang="en-US" sz="16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endParaRPr baseline="30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3"/>
          <p:cNvSpPr txBox="1"/>
          <p:nvPr/>
        </p:nvSpPr>
        <p:spPr>
          <a:xfrm>
            <a:off x="717664" y="881556"/>
            <a:ext cx="6743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1+e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−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w·x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4" name="Google Shape;884;p33"/>
          <p:cNvGrpSpPr/>
          <p:nvPr/>
        </p:nvGrpSpPr>
        <p:grpSpPr>
          <a:xfrm>
            <a:off x="553945" y="190094"/>
            <a:ext cx="1042131" cy="349070"/>
            <a:chOff x="553945" y="190094"/>
            <a:chExt cx="1042131" cy="349070"/>
          </a:xfrm>
        </p:grpSpPr>
        <p:sp>
          <p:nvSpPr>
            <p:cNvPr id="885" name="Google Shape;885;p33"/>
            <p:cNvSpPr/>
            <p:nvPr/>
          </p:nvSpPr>
          <p:spPr>
            <a:xfrm>
              <a:off x="553945" y="305485"/>
              <a:ext cx="466725" cy="233679"/>
            </a:xfrm>
            <a:custGeom>
              <a:rect b="b" l="l" r="r" t="t"/>
              <a:pathLst>
                <a:path extrusionOk="0" h="233679" w="466725">
                  <a:moveTo>
                    <a:pt x="0" y="233320"/>
                  </a:moveTo>
                  <a:lnTo>
                    <a:pt x="46661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985701" y="288963"/>
              <a:ext cx="37465" cy="54610"/>
            </a:xfrm>
            <a:custGeom>
              <a:rect b="b" l="l" r="r" t="t"/>
              <a:pathLst>
                <a:path extrusionOk="0" h="54610" w="37465">
                  <a:moveTo>
                    <a:pt x="0" y="0"/>
                  </a:moveTo>
                  <a:lnTo>
                    <a:pt x="9471" y="8605"/>
                  </a:lnTo>
                  <a:lnTo>
                    <a:pt x="19013" y="13621"/>
                  </a:lnTo>
                  <a:lnTo>
                    <a:pt x="28328" y="15674"/>
                  </a:lnTo>
                  <a:lnTo>
                    <a:pt x="37119" y="15389"/>
                  </a:lnTo>
                  <a:lnTo>
                    <a:pt x="31617" y="22252"/>
                  </a:lnTo>
                  <a:lnTo>
                    <a:pt x="27671" y="30936"/>
                  </a:lnTo>
                  <a:lnTo>
                    <a:pt x="25959" y="41579"/>
                  </a:lnTo>
                  <a:lnTo>
                    <a:pt x="27161" y="5432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558900" y="220461"/>
              <a:ext cx="441959" cy="0"/>
            </a:xfrm>
            <a:custGeom>
              <a:rect b="b" l="l" r="r" t="t"/>
              <a:pathLst>
                <a:path extrusionOk="0" h="120000" w="441959">
                  <a:moveTo>
                    <a:pt x="0" y="0"/>
                  </a:moveTo>
                  <a:lnTo>
                    <a:pt x="44158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976698" y="190094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375672" y="220461"/>
              <a:ext cx="217804" cy="0"/>
            </a:xfrm>
            <a:custGeom>
              <a:rect b="b" l="l" r="r" t="t"/>
              <a:pathLst>
                <a:path extrusionOk="0" h="120000" w="217805">
                  <a:moveTo>
                    <a:pt x="0" y="0"/>
                  </a:moveTo>
                  <a:lnTo>
                    <a:pt x="21752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69406" y="190094"/>
              <a:ext cx="26670" cy="60960"/>
            </a:xfrm>
            <a:custGeom>
              <a:rect b="b" l="l" r="r" t="t"/>
              <a:pathLst>
                <a:path extrusionOk="0" h="60960" w="26669">
                  <a:moveTo>
                    <a:pt x="0" y="0"/>
                  </a:moveTo>
                  <a:lnTo>
                    <a:pt x="4622" y="11933"/>
                  </a:lnTo>
                  <a:lnTo>
                    <a:pt x="10913" y="20687"/>
                  </a:lnTo>
                  <a:lnTo>
                    <a:pt x="18327" y="26689"/>
                  </a:lnTo>
                  <a:lnTo>
                    <a:pt x="26317" y="30366"/>
                  </a:lnTo>
                  <a:lnTo>
                    <a:pt x="18327" y="34043"/>
                  </a:lnTo>
                  <a:lnTo>
                    <a:pt x="10913" y="40045"/>
                  </a:lnTo>
                  <a:lnTo>
                    <a:pt x="4622" y="48799"/>
                  </a:lnTo>
                  <a:lnTo>
                    <a:pt x="0" y="6073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1" name="Google Shape;8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707" y="1063688"/>
            <a:ext cx="2194560" cy="163769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33"/>
          <p:cNvSpPr txBox="1"/>
          <p:nvPr/>
        </p:nvSpPr>
        <p:spPr>
          <a:xfrm>
            <a:off x="2735287" y="665097"/>
            <a:ext cx="25419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if there is only 1 point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we have,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3"/>
          <p:cNvSpPr txBox="1"/>
          <p:nvPr/>
        </p:nvSpPr>
        <p:spPr>
          <a:xfrm>
            <a:off x="2735287" y="1014309"/>
            <a:ext cx="2406015" cy="54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two points,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3"/>
          <p:cNvSpPr txBox="1"/>
          <p:nvPr/>
        </p:nvSpPr>
        <p:spPr>
          <a:xfrm>
            <a:off x="3211550" y="1696655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3"/>
          <p:cNvSpPr txBox="1"/>
          <p:nvPr/>
        </p:nvSpPr>
        <p:spPr>
          <a:xfrm>
            <a:off x="3138385" y="1700896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96" name="Google Shape;896;p33"/>
          <p:cNvSpPr txBox="1"/>
          <p:nvPr/>
        </p:nvSpPr>
        <p:spPr>
          <a:xfrm>
            <a:off x="3151416" y="2036049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3"/>
          <p:cNvSpPr txBox="1"/>
          <p:nvPr/>
        </p:nvSpPr>
        <p:spPr>
          <a:xfrm>
            <a:off x="3608184" y="1890622"/>
            <a:ext cx="15760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	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3"/>
          <p:cNvSpPr txBox="1"/>
          <p:nvPr/>
        </p:nvSpPr>
        <p:spPr>
          <a:xfrm>
            <a:off x="2735287" y="1832507"/>
            <a:ext cx="27730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3"/>
          <p:cNvSpPr txBox="1"/>
          <p:nvPr/>
        </p:nvSpPr>
        <p:spPr>
          <a:xfrm>
            <a:off x="5482425" y="1890622"/>
            <a:ext cx="6223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3"/>
          <p:cNvSpPr txBox="1"/>
          <p:nvPr/>
        </p:nvSpPr>
        <p:spPr>
          <a:xfrm>
            <a:off x="3211550" y="2179598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3"/>
          <p:cNvSpPr txBox="1"/>
          <p:nvPr/>
        </p:nvSpPr>
        <p:spPr>
          <a:xfrm>
            <a:off x="3138385" y="2183827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2" name="Google Shape;902;p33"/>
          <p:cNvSpPr txBox="1"/>
          <p:nvPr/>
        </p:nvSpPr>
        <p:spPr>
          <a:xfrm>
            <a:off x="3151416" y="2518980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3"/>
          <p:cNvSpPr txBox="1"/>
          <p:nvPr/>
        </p:nvSpPr>
        <p:spPr>
          <a:xfrm>
            <a:off x="3608184" y="2373552"/>
            <a:ext cx="15760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	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3"/>
          <p:cNvSpPr txBox="1"/>
          <p:nvPr/>
        </p:nvSpPr>
        <p:spPr>
          <a:xfrm>
            <a:off x="2778734" y="2315449"/>
            <a:ext cx="251968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∇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	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5" name="Google Shape;905;p3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06" name="Google Shape;906;p3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Google Shape;908;p3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09" name="Google Shape;909;p3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10" name="Google Shape;910;p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34"/>
          <p:cNvGrpSpPr/>
          <p:nvPr/>
        </p:nvGrpSpPr>
        <p:grpSpPr>
          <a:xfrm>
            <a:off x="0" y="18727"/>
            <a:ext cx="5760364" cy="3221525"/>
            <a:chOff x="0" y="18727"/>
            <a:chExt cx="5760364" cy="3221525"/>
          </a:xfrm>
        </p:grpSpPr>
        <p:pic>
          <p:nvPicPr>
            <p:cNvPr id="916" name="Google Shape;91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27"/>
              <a:ext cx="2095496" cy="3221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97543" y="218820"/>
              <a:ext cx="2261922" cy="2162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3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3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21" name="Google Shape;921;p3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22" name="Google Shape;922;p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35"/>
          <p:cNvGrpSpPr/>
          <p:nvPr/>
        </p:nvGrpSpPr>
        <p:grpSpPr>
          <a:xfrm>
            <a:off x="452247" y="18732"/>
            <a:ext cx="4685575" cy="2750833"/>
            <a:chOff x="452247" y="18732"/>
            <a:chExt cx="4685575" cy="2750833"/>
          </a:xfrm>
        </p:grpSpPr>
        <p:pic>
          <p:nvPicPr>
            <p:cNvPr id="928" name="Google Shape;92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82174" y="18732"/>
              <a:ext cx="1755648" cy="1366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0" name="Google Shape;930;p3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31" name="Google Shape;931;p3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3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34" name="Google Shape;934;p3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35" name="Google Shape;935;p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98899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6"/>
          <p:cNvSpPr txBox="1"/>
          <p:nvPr/>
        </p:nvSpPr>
        <p:spPr>
          <a:xfrm>
            <a:off x="624395" y="903527"/>
            <a:ext cx="4789170" cy="95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635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on in the course we will look at gradient descent in much more detail and  discuss its variants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time being it suffices to know that we have an algorithm for learning  the parameters of a sigmoid neuron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where do we head from here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1371117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1753222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3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45" name="Google Shape;945;p3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3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48" name="Google Shape;948;p3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49" name="Google Shape;949;p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/>
          <p:nvPr/>
        </p:nvSpPr>
        <p:spPr>
          <a:xfrm>
            <a:off x="347294" y="1143289"/>
            <a:ext cx="4557395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3.5: Representation Power of a Multilayer  Network of Sigmoid Neurons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5" name="Google Shape;955;p3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56" name="Google Shape;956;p3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8" name="Google Shape;958;p3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59" name="Google Shape;959;p3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8"/>
          <p:cNvSpPr txBox="1"/>
          <p:nvPr/>
        </p:nvSpPr>
        <p:spPr>
          <a:xfrm>
            <a:off x="227304" y="4634"/>
            <a:ext cx="2545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	power	of	a	mul-  tilayer network of perceptrons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38"/>
          <p:cNvSpPr txBox="1"/>
          <p:nvPr/>
        </p:nvSpPr>
        <p:spPr>
          <a:xfrm>
            <a:off x="227304" y="440231"/>
            <a:ext cx="25463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multilayer network of perceptrons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 a single hidden layer can be used to </a:t>
            </a:r>
            <a:r>
              <a:rPr lang="en-US" sz="1100">
                <a:solidFill>
                  <a:srgbClr val="00AEEF"/>
                </a:solidFill>
                <a:latin typeface="Calibri"/>
                <a:ea typeface="Calibri"/>
                <a:cs typeface="Calibri"/>
                <a:sym typeface="Calibri"/>
              </a:rPr>
              <a:t>rep-  resent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1100">
                <a:solidFill>
                  <a:srgbClr val="FF7F00"/>
                </a:solidFill>
                <a:latin typeface="Calibri"/>
                <a:ea typeface="Calibri"/>
                <a:cs typeface="Calibri"/>
                <a:sym typeface="Calibri"/>
              </a:rPr>
              <a:t>precisely (no  errors)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8"/>
          <p:cNvSpPr txBox="1"/>
          <p:nvPr/>
        </p:nvSpPr>
        <p:spPr>
          <a:xfrm>
            <a:off x="2987294" y="4634"/>
            <a:ext cx="25457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	power	of	a	mul-  tilayer network of sigmoid neurons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8"/>
          <p:cNvSpPr txBox="1"/>
          <p:nvPr/>
        </p:nvSpPr>
        <p:spPr>
          <a:xfrm>
            <a:off x="2987294" y="440231"/>
            <a:ext cx="25463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multilayer network of neurons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  single hidden layer can be used to </a:t>
            </a:r>
            <a:r>
              <a:rPr lang="en-US" sz="1100">
                <a:solidFill>
                  <a:srgbClr val="00AEEF"/>
                </a:solidFill>
                <a:latin typeface="Calibri"/>
                <a:ea typeface="Calibri"/>
                <a:cs typeface="Calibri"/>
                <a:sym typeface="Calibri"/>
              </a:rPr>
              <a:t>approx-  imate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continuous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1100">
                <a:solidFill>
                  <a:srgbClr val="FF7F00"/>
                </a:solidFill>
                <a:latin typeface="Calibri"/>
                <a:ea typeface="Calibri"/>
                <a:cs typeface="Calibri"/>
                <a:sym typeface="Calibri"/>
              </a:rPr>
              <a:t>to any  desired precision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8"/>
          <p:cNvSpPr txBox="1"/>
          <p:nvPr/>
        </p:nvSpPr>
        <p:spPr>
          <a:xfrm>
            <a:off x="2898394" y="1311400"/>
            <a:ext cx="2723515" cy="157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01600" marR="9271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words, there is a guarantee that  for  any  function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:   </a:t>
            </a: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→  </a:t>
            </a: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we  can always find a neural network (with 1  hidden layer containing enough neurons)  whose output g(x) satisfies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 ϵ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939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see an illustrative proof of  this... [Cybenko, 1989], [Hornik, 1991]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" name="Google Shape;970;p3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71" name="Google Shape;971;p3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3" name="Google Shape;973;p3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74" name="Google Shape;974;p3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75" name="Google Shape;975;p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40"/>
          <p:cNvGrpSpPr/>
          <p:nvPr/>
        </p:nvGrpSpPr>
        <p:grpSpPr>
          <a:xfrm>
            <a:off x="0" y="155849"/>
            <a:ext cx="5760364" cy="3084403"/>
            <a:chOff x="0" y="155849"/>
            <a:chExt cx="5760364" cy="3084403"/>
          </a:xfrm>
        </p:grpSpPr>
        <p:pic>
          <p:nvPicPr>
            <p:cNvPr id="981" name="Google Shape;98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4784" y="155849"/>
              <a:ext cx="1930481" cy="3084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4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4" name="Google Shape;9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1258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46676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4886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40"/>
          <p:cNvSpPr txBox="1"/>
          <p:nvPr/>
        </p:nvSpPr>
        <p:spPr>
          <a:xfrm>
            <a:off x="3264395" y="100849"/>
            <a:ext cx="2268855" cy="2198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interested in knowing whether  a network of neurons can be used to  represent an arbitrary function (like  the one shown in the figure)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observe that such an arbitrary  function can be approximated by sev-  eral “tower”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the number of such “tower”  functions, better the approximation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more precise, we can approxim-  ate any arbitrary function by a  sum  of such “tower”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0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990" name="Google Shape;990;p4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91" name="Google Shape;991;p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41"/>
          <p:cNvGrpSpPr/>
          <p:nvPr/>
        </p:nvGrpSpPr>
        <p:grpSpPr>
          <a:xfrm>
            <a:off x="466195" y="1996804"/>
            <a:ext cx="2093071" cy="892860"/>
            <a:chOff x="466195" y="1996804"/>
            <a:chExt cx="2093071" cy="892860"/>
          </a:xfrm>
        </p:grpSpPr>
        <p:sp>
          <p:nvSpPr>
            <p:cNvPr id="997" name="Google Shape;997;p41"/>
            <p:cNvSpPr/>
            <p:nvPr/>
          </p:nvSpPr>
          <p:spPr>
            <a:xfrm>
              <a:off x="1366217" y="252961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2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1366217" y="2529619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2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622144" y="2365778"/>
              <a:ext cx="751205" cy="279400"/>
            </a:xfrm>
            <a:custGeom>
              <a:rect b="b" l="l" r="r" t="t"/>
              <a:pathLst>
                <a:path extrusionOk="0" h="279400" w="751205">
                  <a:moveTo>
                    <a:pt x="750627" y="27925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619771" y="2345597"/>
              <a:ext cx="35560" cy="57150"/>
            </a:xfrm>
            <a:custGeom>
              <a:rect b="b" l="l" r="r" t="t"/>
              <a:pathLst>
                <a:path extrusionOk="0" h="57150" w="35559">
                  <a:moveTo>
                    <a:pt x="14087" y="56959"/>
                  </a:moveTo>
                  <a:lnTo>
                    <a:pt x="13915" y="44154"/>
                  </a:lnTo>
                  <a:lnTo>
                    <a:pt x="11069" y="33749"/>
                  </a:lnTo>
                  <a:lnTo>
                    <a:pt x="6210" y="25533"/>
                  </a:lnTo>
                  <a:lnTo>
                    <a:pt x="0" y="19297"/>
                  </a:lnTo>
                  <a:lnTo>
                    <a:pt x="8776" y="18636"/>
                  </a:lnTo>
                  <a:lnTo>
                    <a:pt x="17823" y="15594"/>
                  </a:lnTo>
                  <a:lnTo>
                    <a:pt x="26778" y="9578"/>
                  </a:lnTo>
                  <a:lnTo>
                    <a:pt x="3527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053573" y="2366908"/>
              <a:ext cx="340995" cy="236854"/>
            </a:xfrm>
            <a:custGeom>
              <a:rect b="b" l="l" r="r" t="t"/>
              <a:pathLst>
                <a:path extrusionOk="0" h="236855" w="340994">
                  <a:moveTo>
                    <a:pt x="340443" y="2367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051490" y="2355530"/>
              <a:ext cx="39370" cy="50165"/>
            </a:xfrm>
            <a:custGeom>
              <a:rect b="b" l="l" r="r" t="t"/>
              <a:pathLst>
                <a:path extrusionOk="0" h="50164" w="39369">
                  <a:moveTo>
                    <a:pt x="4280" y="49987"/>
                  </a:moveTo>
                  <a:lnTo>
                    <a:pt x="7305" y="37519"/>
                  </a:lnTo>
                  <a:lnTo>
                    <a:pt x="7138" y="26713"/>
                  </a:lnTo>
                  <a:lnTo>
                    <a:pt x="4471" y="17529"/>
                  </a:lnTo>
                  <a:lnTo>
                    <a:pt x="0" y="9930"/>
                  </a:lnTo>
                  <a:lnTo>
                    <a:pt x="8681" y="11476"/>
                  </a:lnTo>
                  <a:lnTo>
                    <a:pt x="18218" y="10780"/>
                  </a:lnTo>
                  <a:lnTo>
                    <a:pt x="28407" y="7176"/>
                  </a:lnTo>
                  <a:lnTo>
                    <a:pt x="3904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705745" y="2366596"/>
              <a:ext cx="419734" cy="248920"/>
            </a:xfrm>
            <a:custGeom>
              <a:rect b="b" l="l" r="r" t="t"/>
              <a:pathLst>
                <a:path extrusionOk="0" h="248919" w="419735">
                  <a:moveTo>
                    <a:pt x="0" y="248565"/>
                  </a:moveTo>
                  <a:lnTo>
                    <a:pt x="41932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2089082" y="2352586"/>
              <a:ext cx="38735" cy="52705"/>
            </a:xfrm>
            <a:custGeom>
              <a:rect b="b" l="l" r="r" t="t"/>
              <a:pathLst>
                <a:path extrusionOk="0" h="52705" w="38735">
                  <a:moveTo>
                    <a:pt x="0" y="0"/>
                  </a:moveTo>
                  <a:lnTo>
                    <a:pt x="10073" y="7917"/>
                  </a:lnTo>
                  <a:lnTo>
                    <a:pt x="19961" y="12245"/>
                  </a:lnTo>
                  <a:lnTo>
                    <a:pt x="29410" y="13629"/>
                  </a:lnTo>
                  <a:lnTo>
                    <a:pt x="38169" y="12717"/>
                  </a:lnTo>
                  <a:lnTo>
                    <a:pt x="33165" y="19963"/>
                  </a:lnTo>
                  <a:lnTo>
                    <a:pt x="29844" y="28917"/>
                  </a:lnTo>
                  <a:lnTo>
                    <a:pt x="28895" y="39669"/>
                  </a:lnTo>
                  <a:lnTo>
                    <a:pt x="31006" y="523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721570" y="2365643"/>
              <a:ext cx="835660" cy="284480"/>
            </a:xfrm>
            <a:custGeom>
              <a:rect b="b" l="l" r="r" t="t"/>
              <a:pathLst>
                <a:path extrusionOk="0" h="284480" w="835660">
                  <a:moveTo>
                    <a:pt x="0" y="284329"/>
                  </a:moveTo>
                  <a:lnTo>
                    <a:pt x="83507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2524341" y="2344560"/>
              <a:ext cx="34925" cy="57785"/>
            </a:xfrm>
            <a:custGeom>
              <a:rect b="b" l="l" r="r" t="t"/>
              <a:pathLst>
                <a:path extrusionOk="0" h="57785" w="34925">
                  <a:moveTo>
                    <a:pt x="0" y="0"/>
                  </a:moveTo>
                  <a:lnTo>
                    <a:pt x="8222" y="9808"/>
                  </a:lnTo>
                  <a:lnTo>
                    <a:pt x="17000" y="16068"/>
                  </a:lnTo>
                  <a:lnTo>
                    <a:pt x="25954" y="19361"/>
                  </a:lnTo>
                  <a:lnTo>
                    <a:pt x="34704" y="20267"/>
                  </a:lnTo>
                  <a:lnTo>
                    <a:pt x="28325" y="26324"/>
                  </a:lnTo>
                  <a:lnTo>
                    <a:pt x="23240" y="34396"/>
                  </a:lnTo>
                  <a:lnTo>
                    <a:pt x="20105" y="44712"/>
                  </a:lnTo>
                  <a:lnTo>
                    <a:pt x="19575" y="5750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466195" y="1996804"/>
              <a:ext cx="810260" cy="346075"/>
            </a:xfrm>
            <a:custGeom>
              <a:rect b="b" l="l" r="r" t="t"/>
              <a:pathLst>
                <a:path extrusionOk="0" h="346075" w="810260">
                  <a:moveTo>
                    <a:pt x="0" y="345609"/>
                  </a:moveTo>
                  <a:lnTo>
                    <a:pt x="0" y="0"/>
                  </a:lnTo>
                  <a:lnTo>
                    <a:pt x="378008" y="0"/>
                  </a:lnTo>
                  <a:lnTo>
                    <a:pt x="378008" y="345609"/>
                  </a:lnTo>
                  <a:lnTo>
                    <a:pt x="0" y="345609"/>
                  </a:lnTo>
                  <a:close/>
                </a:path>
                <a:path extrusionOk="0" h="346075" w="810260">
                  <a:moveTo>
                    <a:pt x="432009" y="345609"/>
                  </a:moveTo>
                  <a:lnTo>
                    <a:pt x="432009" y="0"/>
                  </a:lnTo>
                  <a:lnTo>
                    <a:pt x="810018" y="0"/>
                  </a:lnTo>
                  <a:lnTo>
                    <a:pt x="810018" y="345609"/>
                  </a:lnTo>
                  <a:lnTo>
                    <a:pt x="432009" y="345609"/>
                  </a:lnTo>
                  <a:close/>
                </a:path>
              </a:pathLst>
            </a:custGeom>
            <a:noFill/>
            <a:ln cap="flat" cmpd="sng" w="10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41"/>
          <p:cNvSpPr txBox="1"/>
          <p:nvPr/>
        </p:nvSpPr>
        <p:spPr>
          <a:xfrm>
            <a:off x="446074" y="1899572"/>
            <a:ext cx="995044" cy="443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38100" marR="0" rtl="0" algn="l">
              <a:lnSpc>
                <a:spcPct val="784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Tower Tower </a:t>
            </a:r>
            <a:r>
              <a:rPr baseline="-25000" lang="en-US" sz="2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aseline="-25000"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1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maker maker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1"/>
          <p:cNvSpPr txBox="1"/>
          <p:nvPr/>
        </p:nvSpPr>
        <p:spPr>
          <a:xfrm>
            <a:off x="1443482" y="1928787"/>
            <a:ext cx="403860" cy="851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. 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864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1"/>
          <p:cNvSpPr/>
          <p:nvPr/>
        </p:nvSpPr>
        <p:spPr>
          <a:xfrm>
            <a:off x="1978229" y="1996804"/>
            <a:ext cx="378460" cy="346075"/>
          </a:xfrm>
          <a:custGeom>
            <a:rect b="b" l="l" r="r" t="t"/>
            <a:pathLst>
              <a:path extrusionOk="0" h="346075" w="378460">
                <a:moveTo>
                  <a:pt x="0" y="345609"/>
                </a:moveTo>
                <a:lnTo>
                  <a:pt x="0" y="0"/>
                </a:lnTo>
                <a:lnTo>
                  <a:pt x="378008" y="0"/>
                </a:lnTo>
                <a:lnTo>
                  <a:pt x="378008" y="345609"/>
                </a:lnTo>
                <a:lnTo>
                  <a:pt x="0" y="345609"/>
                </a:lnTo>
                <a:close/>
              </a:path>
            </a:pathLst>
          </a:custGeom>
          <a:noFill/>
          <a:ln cap="flat" cmpd="sng" w="10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1"/>
          <p:cNvSpPr txBox="1"/>
          <p:nvPr/>
        </p:nvSpPr>
        <p:spPr>
          <a:xfrm>
            <a:off x="1983485" y="1979661"/>
            <a:ext cx="82740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Tower Tower  maker maker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2410238" y="1996804"/>
            <a:ext cx="378460" cy="346075"/>
          </a:xfrm>
          <a:custGeom>
            <a:rect b="b" l="l" r="r" t="t"/>
            <a:pathLst>
              <a:path extrusionOk="0" h="346075" w="378460">
                <a:moveTo>
                  <a:pt x="0" y="345609"/>
                </a:moveTo>
                <a:lnTo>
                  <a:pt x="0" y="0"/>
                </a:lnTo>
                <a:lnTo>
                  <a:pt x="378008" y="0"/>
                </a:lnTo>
                <a:lnTo>
                  <a:pt x="378008" y="345609"/>
                </a:lnTo>
                <a:lnTo>
                  <a:pt x="0" y="345609"/>
                </a:lnTo>
                <a:close/>
              </a:path>
            </a:pathLst>
          </a:custGeom>
          <a:noFill/>
          <a:ln cap="flat" cmpd="sng" w="10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41"/>
          <p:cNvGrpSpPr/>
          <p:nvPr/>
        </p:nvGrpSpPr>
        <p:grpSpPr>
          <a:xfrm>
            <a:off x="480212" y="1017584"/>
            <a:ext cx="2221535" cy="901995"/>
            <a:chOff x="480212" y="1017584"/>
            <a:chExt cx="2221535" cy="901995"/>
          </a:xfrm>
        </p:grpSpPr>
        <p:pic>
          <p:nvPicPr>
            <p:cNvPr id="1014" name="Google Shape;101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212" y="1555648"/>
              <a:ext cx="275234" cy="35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2672" y="1556105"/>
              <a:ext cx="275234" cy="360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41"/>
            <p:cNvSpPr/>
            <p:nvPr/>
          </p:nvSpPr>
          <p:spPr>
            <a:xfrm>
              <a:off x="1366217" y="10175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2"/>
                  </a:lnTo>
                  <a:lnTo>
                    <a:pt x="353574" y="132150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1F4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1366217" y="1017584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2"/>
                  </a:moveTo>
                  <a:lnTo>
                    <a:pt x="353574" y="132150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50"/>
                  </a:lnTo>
                  <a:lnTo>
                    <a:pt x="0" y="180002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9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9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2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617397" y="1263851"/>
              <a:ext cx="751205" cy="279400"/>
            </a:xfrm>
            <a:custGeom>
              <a:rect b="b" l="l" r="r" t="t"/>
              <a:pathLst>
                <a:path extrusionOk="0" h="279400" w="751205">
                  <a:moveTo>
                    <a:pt x="0" y="279344"/>
                  </a:moveTo>
                  <a:lnTo>
                    <a:pt x="75062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1335118" y="1243674"/>
              <a:ext cx="35560" cy="57150"/>
            </a:xfrm>
            <a:custGeom>
              <a:rect b="b" l="l" r="r" t="t"/>
              <a:pathLst>
                <a:path extrusionOk="0" h="57150" w="35559">
                  <a:moveTo>
                    <a:pt x="0" y="0"/>
                  </a:moveTo>
                  <a:lnTo>
                    <a:pt x="8500" y="9578"/>
                  </a:lnTo>
                  <a:lnTo>
                    <a:pt x="17455" y="15592"/>
                  </a:lnTo>
                  <a:lnTo>
                    <a:pt x="26503" y="18634"/>
                  </a:lnTo>
                  <a:lnTo>
                    <a:pt x="35280" y="19294"/>
                  </a:lnTo>
                  <a:lnTo>
                    <a:pt x="29070" y="25531"/>
                  </a:lnTo>
                  <a:lnTo>
                    <a:pt x="24211" y="33748"/>
                  </a:lnTo>
                  <a:lnTo>
                    <a:pt x="21366" y="44154"/>
                  </a:lnTo>
                  <a:lnTo>
                    <a:pt x="21196" y="5695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049407" y="1306369"/>
              <a:ext cx="340995" cy="236854"/>
            </a:xfrm>
            <a:custGeom>
              <a:rect b="b" l="l" r="r" t="t"/>
              <a:pathLst>
                <a:path extrusionOk="0" h="236855" w="340994">
                  <a:moveTo>
                    <a:pt x="0" y="236827"/>
                  </a:moveTo>
                  <a:lnTo>
                    <a:pt x="34044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1352885" y="1294996"/>
              <a:ext cx="39370" cy="50165"/>
            </a:xfrm>
            <a:custGeom>
              <a:rect b="b" l="l" r="r" t="t"/>
              <a:pathLst>
                <a:path extrusionOk="0" h="50165" w="39369">
                  <a:moveTo>
                    <a:pt x="0" y="0"/>
                  </a:moveTo>
                  <a:lnTo>
                    <a:pt x="10637" y="7175"/>
                  </a:lnTo>
                  <a:lnTo>
                    <a:pt x="20827" y="10777"/>
                  </a:lnTo>
                  <a:lnTo>
                    <a:pt x="30366" y="11472"/>
                  </a:lnTo>
                  <a:lnTo>
                    <a:pt x="39048" y="9924"/>
                  </a:lnTo>
                  <a:lnTo>
                    <a:pt x="34577" y="17525"/>
                  </a:lnTo>
                  <a:lnTo>
                    <a:pt x="31912" y="26711"/>
                  </a:lnTo>
                  <a:lnTo>
                    <a:pt x="31746" y="37518"/>
                  </a:lnTo>
                  <a:lnTo>
                    <a:pt x="34774" y="499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2" name="Google Shape;102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94509" y="1557477"/>
              <a:ext cx="271576" cy="3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24684" y="1559305"/>
              <a:ext cx="277063" cy="3602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4" name="Google Shape;1024;p41"/>
          <p:cNvSpPr txBox="1"/>
          <p:nvPr/>
        </p:nvSpPr>
        <p:spPr>
          <a:xfrm>
            <a:off x="1335481" y="1048059"/>
            <a:ext cx="512445" cy="862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1562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	.	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41"/>
          <p:cNvGrpSpPr/>
          <p:nvPr/>
        </p:nvGrpSpPr>
        <p:grpSpPr>
          <a:xfrm>
            <a:off x="309624" y="91554"/>
            <a:ext cx="2469254" cy="1451908"/>
            <a:chOff x="309624" y="91554"/>
            <a:chExt cx="2469254" cy="1451908"/>
          </a:xfrm>
        </p:grpSpPr>
        <p:sp>
          <p:nvSpPr>
            <p:cNvPr id="1026" name="Google Shape;1026;p41"/>
            <p:cNvSpPr/>
            <p:nvPr/>
          </p:nvSpPr>
          <p:spPr>
            <a:xfrm>
              <a:off x="1710103" y="1294542"/>
              <a:ext cx="419734" cy="248920"/>
            </a:xfrm>
            <a:custGeom>
              <a:rect b="b" l="l" r="r" t="t"/>
              <a:pathLst>
                <a:path extrusionOk="0" h="248919" w="419735">
                  <a:moveTo>
                    <a:pt x="419327" y="24865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1707924" y="1280538"/>
              <a:ext cx="38735" cy="52705"/>
            </a:xfrm>
            <a:custGeom>
              <a:rect b="b" l="l" r="r" t="t"/>
              <a:pathLst>
                <a:path extrusionOk="0" h="52705" w="38735">
                  <a:moveTo>
                    <a:pt x="7157" y="52307"/>
                  </a:moveTo>
                  <a:lnTo>
                    <a:pt x="9270" y="39668"/>
                  </a:lnTo>
                  <a:lnTo>
                    <a:pt x="8323" y="28915"/>
                  </a:lnTo>
                  <a:lnTo>
                    <a:pt x="5003" y="19960"/>
                  </a:lnTo>
                  <a:lnTo>
                    <a:pt x="0" y="12712"/>
                  </a:lnTo>
                  <a:lnTo>
                    <a:pt x="8759" y="13626"/>
                  </a:lnTo>
                  <a:lnTo>
                    <a:pt x="18210" y="12243"/>
                  </a:lnTo>
                  <a:lnTo>
                    <a:pt x="28099" y="7916"/>
                  </a:lnTo>
                  <a:lnTo>
                    <a:pt x="3817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1726362" y="1258778"/>
              <a:ext cx="835660" cy="284480"/>
            </a:xfrm>
            <a:custGeom>
              <a:rect b="b" l="l" r="r" t="t"/>
              <a:pathLst>
                <a:path extrusionOk="0" h="284480" w="835660">
                  <a:moveTo>
                    <a:pt x="835079" y="28441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1723966" y="1237697"/>
              <a:ext cx="34925" cy="57785"/>
            </a:xfrm>
            <a:custGeom>
              <a:rect b="b" l="l" r="r" t="t"/>
              <a:pathLst>
                <a:path extrusionOk="0" h="57784" w="34925">
                  <a:moveTo>
                    <a:pt x="15125" y="57500"/>
                  </a:moveTo>
                  <a:lnTo>
                    <a:pt x="14596" y="44711"/>
                  </a:lnTo>
                  <a:lnTo>
                    <a:pt x="11463" y="34395"/>
                  </a:lnTo>
                  <a:lnTo>
                    <a:pt x="6379" y="26322"/>
                  </a:lnTo>
                  <a:lnTo>
                    <a:pt x="0" y="20264"/>
                  </a:lnTo>
                  <a:lnTo>
                    <a:pt x="8750" y="19359"/>
                  </a:lnTo>
                  <a:lnTo>
                    <a:pt x="17704" y="16067"/>
                  </a:lnTo>
                  <a:lnTo>
                    <a:pt x="26483" y="9807"/>
                  </a:lnTo>
                  <a:lnTo>
                    <a:pt x="347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1546222" y="813838"/>
              <a:ext cx="635" cy="198755"/>
            </a:xfrm>
            <a:custGeom>
              <a:rect b="b" l="l" r="r" t="t"/>
              <a:pathLst>
                <a:path extrusionOk="0" h="198755" w="634">
                  <a:moveTo>
                    <a:pt x="124" y="19858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1515870" y="811308"/>
              <a:ext cx="60960" cy="26670"/>
            </a:xfrm>
            <a:custGeom>
              <a:rect b="b" l="l" r="r" t="t"/>
              <a:pathLst>
                <a:path extrusionOk="0" h="26669" w="60959">
                  <a:moveTo>
                    <a:pt x="0" y="26335"/>
                  </a:moveTo>
                  <a:lnTo>
                    <a:pt x="11930" y="21706"/>
                  </a:lnTo>
                  <a:lnTo>
                    <a:pt x="20680" y="15409"/>
                  </a:lnTo>
                  <a:lnTo>
                    <a:pt x="26677" y="7992"/>
                  </a:lnTo>
                  <a:lnTo>
                    <a:pt x="30350" y="0"/>
                  </a:lnTo>
                  <a:lnTo>
                    <a:pt x="34032" y="7987"/>
                  </a:lnTo>
                  <a:lnTo>
                    <a:pt x="40038" y="15397"/>
                  </a:lnTo>
                  <a:lnTo>
                    <a:pt x="48796" y="21683"/>
                  </a:lnTo>
                  <a:lnTo>
                    <a:pt x="60732" y="2629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2" name="Google Shape;1032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9624" y="91554"/>
              <a:ext cx="2469254" cy="700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3" name="Google Shape;103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1"/>
          <p:cNvSpPr txBox="1"/>
          <p:nvPr>
            <p:ph type="title"/>
          </p:nvPr>
        </p:nvSpPr>
        <p:spPr>
          <a:xfrm>
            <a:off x="3264395" y="100849"/>
            <a:ext cx="173545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make a few observations</a:t>
            </a:r>
            <a:endParaRPr/>
          </a:p>
        </p:txBody>
      </p:sp>
      <p:pic>
        <p:nvPicPr>
          <p:cNvPr id="1035" name="Google Shape;1035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583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1"/>
          <p:cNvSpPr txBox="1"/>
          <p:nvPr/>
        </p:nvSpPr>
        <p:spPr>
          <a:xfrm>
            <a:off x="3264395" y="310882"/>
            <a:ext cx="2268855" cy="2026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these “tower” functions are sim-  ilar and only differ in their  heights  and positions on the x-axis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there is a black box which  takes the original input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con-  structs these tower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then have a simple network  which can just add them up to ap-  proximate the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job now is to figure out what is  inside this blackbox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4583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583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583" y="205889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0" name="Google Shape;1040;p4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41" name="Google Shape;1041;p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3" name="Google Shape;1043;p4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044" name="Google Shape;1044;p4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45" name="Google Shape;1045;p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5"/>
          <p:cNvGrpSpPr/>
          <p:nvPr/>
        </p:nvGrpSpPr>
        <p:grpSpPr>
          <a:xfrm>
            <a:off x="1485705" y="219415"/>
            <a:ext cx="360045" cy="1113117"/>
            <a:chOff x="1485705" y="219415"/>
            <a:chExt cx="360045" cy="1113117"/>
          </a:xfrm>
        </p:grpSpPr>
        <p:sp>
          <p:nvSpPr>
            <p:cNvPr id="105" name="Google Shape;105;p5"/>
            <p:cNvSpPr/>
            <p:nvPr/>
          </p:nvSpPr>
          <p:spPr>
            <a:xfrm>
              <a:off x="1485705" y="4848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485705" y="48488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665707" y="855012"/>
              <a:ext cx="0" cy="477520"/>
            </a:xfrm>
            <a:custGeom>
              <a:rect b="b" l="l" r="r" t="t"/>
              <a:pathLst>
                <a:path extrusionOk="0" h="477519" w="120000">
                  <a:moveTo>
                    <a:pt x="0" y="47696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635341" y="852481"/>
              <a:ext cx="60960" cy="26670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665707" y="221946"/>
              <a:ext cx="0" cy="258445"/>
            </a:xfrm>
            <a:custGeom>
              <a:rect b="b" l="l" r="r" t="t"/>
              <a:pathLst>
                <a:path extrusionOk="0" h="258445" w="120000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35341" y="219415"/>
              <a:ext cx="60960" cy="26670"/>
            </a:xfrm>
            <a:custGeom>
              <a:rect b="b" l="l" r="r" t="t"/>
              <a:pathLst>
                <a:path extrusionOk="0" h="26670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5"/>
          <p:cNvSpPr txBox="1"/>
          <p:nvPr/>
        </p:nvSpPr>
        <p:spPr>
          <a:xfrm>
            <a:off x="1616519" y="0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378117" y="551369"/>
            <a:ext cx="113538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1204912" y="1051901"/>
            <a:ext cx="489584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1213472" y="1224912"/>
            <a:ext cx="899794" cy="486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44170" lvl="0" marL="38100" marR="3048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criticsRating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2734957" y="100849"/>
            <a:ext cx="2824480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thresholding logic used by a  perceptron  is very harsh 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let us return to our problem of  deciding whether we will like or dislike a movie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that we base our decision only on one  input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criticsRating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lies between  0 and 1)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2734957" y="1419236"/>
            <a:ext cx="28232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threshold is 0.5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and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2760357" y="1591321"/>
            <a:ext cx="277304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what would be the decision for a movie  with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criticsRating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 ? (like)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 a  movie  with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criticsRating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 ? (dislike)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seems harsh that we would like a movie with  rating 0.51 but not one with a rating of 0.49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205889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244101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5" name="Google Shape;125;p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8" name="Google Shape;128;p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32" y="155892"/>
            <a:ext cx="1975104" cy="308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3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43"/>
          <p:cNvSpPr txBox="1"/>
          <p:nvPr/>
        </p:nvSpPr>
        <p:spPr>
          <a:xfrm>
            <a:off x="3264395" y="100849"/>
            <a:ext cx="2268855" cy="164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take the logistic function and set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 very high value we will recover  the step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see what happens as we change  the value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we can adjust the value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control the position on the x-axis  at which the function transitions from  0 to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12261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4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56" name="Google Shape;1056;p4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8" name="Google Shape;1058;p4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059" name="Google Shape;1059;p4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60" name="Google Shape;1060;p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1" y="81635"/>
            <a:ext cx="2879864" cy="1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372" y="1634427"/>
            <a:ext cx="1209495" cy="123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44"/>
          <p:cNvSpPr/>
          <p:nvPr/>
        </p:nvSpPr>
        <p:spPr>
          <a:xfrm>
            <a:off x="1726141" y="801508"/>
            <a:ext cx="72390" cy="0"/>
          </a:xfrm>
          <a:custGeom>
            <a:rect b="b" l="l" r="r" t="t"/>
            <a:pathLst>
              <a:path extrusionOk="0" h="120000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44"/>
          <p:cNvSpPr/>
          <p:nvPr/>
        </p:nvSpPr>
        <p:spPr>
          <a:xfrm>
            <a:off x="1726141" y="1485515"/>
            <a:ext cx="72390" cy="36195"/>
          </a:xfrm>
          <a:custGeom>
            <a:rect b="b" l="l" r="r" t="t"/>
            <a:pathLst>
              <a:path extrusionOk="0" h="36194" w="72389">
                <a:moveTo>
                  <a:pt x="0" y="36002"/>
                </a:moveTo>
                <a:lnTo>
                  <a:pt x="71999" y="36002"/>
                </a:lnTo>
              </a:path>
              <a:path extrusionOk="0" h="36194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9" name="Google Shape;106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9125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4"/>
          <p:cNvSpPr txBox="1"/>
          <p:nvPr/>
        </p:nvSpPr>
        <p:spPr>
          <a:xfrm>
            <a:off x="3238995" y="100849"/>
            <a:ext cx="231965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 us see what we get by taking two such sigmoid functions (with dif- ferent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30000" lang="en-US" sz="1200" cap="small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s)  and  subtracting  one  from the other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Voila! We have our tower function !!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2" name="Google Shape;1072;p4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73" name="Google Shape;1073;p4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4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076" name="Google Shape;1076;p4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77" name="Google Shape;1077;p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21508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45"/>
          <p:cNvSpPr txBox="1"/>
          <p:nvPr/>
        </p:nvSpPr>
        <p:spPr>
          <a:xfrm>
            <a:off x="624395" y="1129600"/>
            <a:ext cx="478853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come up with a neural network to represent this operation of subtracting  one sigmoid function from another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4" name="Google Shape;1084;p4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85" name="Google Shape;1085;p4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4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088" name="Google Shape;1088;p4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89" name="Google Shape;1089;p4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46"/>
          <p:cNvGrpSpPr/>
          <p:nvPr/>
        </p:nvGrpSpPr>
        <p:grpSpPr>
          <a:xfrm>
            <a:off x="2044369" y="1620875"/>
            <a:ext cx="652958" cy="489153"/>
            <a:chOff x="2044369" y="1620875"/>
            <a:chExt cx="652958" cy="489153"/>
          </a:xfrm>
        </p:grpSpPr>
        <p:sp>
          <p:nvSpPr>
            <p:cNvPr id="1095" name="Google Shape;1095;p46"/>
            <p:cNvSpPr/>
            <p:nvPr/>
          </p:nvSpPr>
          <p:spPr>
            <a:xfrm>
              <a:off x="2392349" y="1633321"/>
              <a:ext cx="280670" cy="128905"/>
            </a:xfrm>
            <a:custGeom>
              <a:rect b="b" l="l" r="r" t="t"/>
              <a:pathLst>
                <a:path extrusionOk="0" h="128905" w="280669">
                  <a:moveTo>
                    <a:pt x="0" y="128727"/>
                  </a:moveTo>
                  <a:lnTo>
                    <a:pt x="28046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657322" y="1620875"/>
              <a:ext cx="40005" cy="32384"/>
            </a:xfrm>
            <a:custGeom>
              <a:rect b="b" l="l" r="r" t="t"/>
              <a:pathLst>
                <a:path extrusionOk="0" h="32385" w="40005">
                  <a:moveTo>
                    <a:pt x="14833" y="32308"/>
                  </a:moveTo>
                  <a:lnTo>
                    <a:pt x="15493" y="12445"/>
                  </a:lnTo>
                  <a:lnTo>
                    <a:pt x="0" y="0"/>
                  </a:lnTo>
                  <a:lnTo>
                    <a:pt x="39725" y="1320"/>
                  </a:lnTo>
                  <a:lnTo>
                    <a:pt x="14833" y="323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657322" y="1620875"/>
              <a:ext cx="40005" cy="32384"/>
            </a:xfrm>
            <a:custGeom>
              <a:rect b="b" l="l" r="r" t="t"/>
              <a:pathLst>
                <a:path extrusionOk="0" h="32385" w="40005">
                  <a:moveTo>
                    <a:pt x="39725" y="1320"/>
                  </a:moveTo>
                  <a:lnTo>
                    <a:pt x="14833" y="32308"/>
                  </a:lnTo>
                  <a:lnTo>
                    <a:pt x="15493" y="12445"/>
                  </a:lnTo>
                  <a:lnTo>
                    <a:pt x="0" y="0"/>
                  </a:lnTo>
                  <a:lnTo>
                    <a:pt x="39725" y="132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8" name="Google Shape;1098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44369" y="1698548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46"/>
            <p:cNvSpPr/>
            <p:nvPr/>
          </p:nvSpPr>
          <p:spPr>
            <a:xfrm>
              <a:off x="2046909" y="1701088"/>
              <a:ext cx="406400" cy="406400"/>
            </a:xfrm>
            <a:custGeom>
              <a:rect b="b" l="l" r="r" t="t"/>
              <a:pathLst>
                <a:path extrusionOk="0" h="406400" w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2"/>
                  </a:lnTo>
                  <a:lnTo>
                    <a:pt x="361759" y="330291"/>
                  </a:lnTo>
                  <a:lnTo>
                    <a:pt x="330291" y="361759"/>
                  </a:lnTo>
                  <a:lnTo>
                    <a:pt x="292562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7" y="385746"/>
                  </a:lnTo>
                  <a:lnTo>
                    <a:pt x="76108" y="361759"/>
                  </a:lnTo>
                  <a:lnTo>
                    <a:pt x="44640" y="330291"/>
                  </a:lnTo>
                  <a:lnTo>
                    <a:pt x="20653" y="292562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7"/>
                  </a:lnTo>
                  <a:lnTo>
                    <a:pt x="44640" y="76108"/>
                  </a:lnTo>
                  <a:lnTo>
                    <a:pt x="76108" y="44640"/>
                  </a:lnTo>
                  <a:lnTo>
                    <a:pt x="113837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2" y="20653"/>
                  </a:lnTo>
                  <a:lnTo>
                    <a:pt x="330291" y="44640"/>
                  </a:lnTo>
                  <a:lnTo>
                    <a:pt x="361759" y="76108"/>
                  </a:lnTo>
                  <a:lnTo>
                    <a:pt x="385746" y="113837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noFill/>
            <a:ln cap="flat" cmpd="sng" w="9525">
              <a:solidFill>
                <a:srgbClr val="B753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6"/>
          <p:cNvGrpSpPr/>
          <p:nvPr/>
        </p:nvGrpSpPr>
        <p:grpSpPr>
          <a:xfrm>
            <a:off x="2397582" y="1271828"/>
            <a:ext cx="1226667" cy="1249680"/>
            <a:chOff x="2397582" y="1271828"/>
            <a:chExt cx="1226667" cy="1249680"/>
          </a:xfrm>
        </p:grpSpPr>
        <p:sp>
          <p:nvSpPr>
            <p:cNvPr id="1101" name="Google Shape;1101;p46"/>
            <p:cNvSpPr/>
            <p:nvPr/>
          </p:nvSpPr>
          <p:spPr>
            <a:xfrm>
              <a:off x="3016529" y="1632356"/>
              <a:ext cx="260350" cy="109855"/>
            </a:xfrm>
            <a:custGeom>
              <a:rect b="b" l="l" r="r" t="t"/>
              <a:pathLst>
                <a:path extrusionOk="0" h="109855" w="260350">
                  <a:moveTo>
                    <a:pt x="259740" y="10937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991942" y="1619402"/>
              <a:ext cx="40005" cy="33020"/>
            </a:xfrm>
            <a:custGeom>
              <a:rect b="b" l="l" r="r" t="t"/>
              <a:pathLst>
                <a:path extrusionOk="0" h="33019" w="40005">
                  <a:moveTo>
                    <a:pt x="25857" y="32816"/>
                  </a:moveTo>
                  <a:lnTo>
                    <a:pt x="0" y="2590"/>
                  </a:lnTo>
                  <a:lnTo>
                    <a:pt x="39674" y="0"/>
                  </a:lnTo>
                  <a:lnTo>
                    <a:pt x="24587" y="12954"/>
                  </a:lnTo>
                  <a:lnTo>
                    <a:pt x="25857" y="328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2991942" y="1619402"/>
              <a:ext cx="40005" cy="33020"/>
            </a:xfrm>
            <a:custGeom>
              <a:rect b="b" l="l" r="r" t="t"/>
              <a:pathLst>
                <a:path extrusionOk="0" h="33019" w="40005">
                  <a:moveTo>
                    <a:pt x="0" y="2590"/>
                  </a:moveTo>
                  <a:lnTo>
                    <a:pt x="39674" y="0"/>
                  </a:lnTo>
                  <a:lnTo>
                    <a:pt x="24587" y="12954"/>
                  </a:lnTo>
                  <a:lnTo>
                    <a:pt x="25857" y="32816"/>
                  </a:lnTo>
                  <a:lnTo>
                    <a:pt x="0" y="259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4" name="Google Shape;1104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12769" y="1678228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Google Shape;1105;p46"/>
            <p:cNvSpPr/>
            <p:nvPr/>
          </p:nvSpPr>
          <p:spPr>
            <a:xfrm>
              <a:off x="3215309" y="1680768"/>
              <a:ext cx="406400" cy="406400"/>
            </a:xfrm>
            <a:custGeom>
              <a:rect b="b" l="l" r="r" t="t"/>
              <a:pathLst>
                <a:path extrusionOk="0" h="406400" w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2"/>
                  </a:lnTo>
                  <a:lnTo>
                    <a:pt x="361759" y="330291"/>
                  </a:lnTo>
                  <a:lnTo>
                    <a:pt x="330291" y="361759"/>
                  </a:lnTo>
                  <a:lnTo>
                    <a:pt x="292562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7" y="385746"/>
                  </a:lnTo>
                  <a:lnTo>
                    <a:pt x="76108" y="361759"/>
                  </a:lnTo>
                  <a:lnTo>
                    <a:pt x="44640" y="330291"/>
                  </a:lnTo>
                  <a:lnTo>
                    <a:pt x="20653" y="292562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7"/>
                  </a:lnTo>
                  <a:lnTo>
                    <a:pt x="44640" y="76108"/>
                  </a:lnTo>
                  <a:lnTo>
                    <a:pt x="76108" y="44640"/>
                  </a:lnTo>
                  <a:lnTo>
                    <a:pt x="113837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2" y="20653"/>
                  </a:lnTo>
                  <a:lnTo>
                    <a:pt x="330291" y="44640"/>
                  </a:lnTo>
                  <a:lnTo>
                    <a:pt x="361759" y="76108"/>
                  </a:lnTo>
                  <a:lnTo>
                    <a:pt x="385746" y="113837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noFill/>
            <a:ln cap="flat" cmpd="sng" w="9525">
              <a:solidFill>
                <a:srgbClr val="B753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6" name="Google Shape;110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8729" y="1271828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46"/>
            <p:cNvSpPr/>
            <p:nvPr/>
          </p:nvSpPr>
          <p:spPr>
            <a:xfrm>
              <a:off x="2641269" y="1274368"/>
              <a:ext cx="406400" cy="406400"/>
            </a:xfrm>
            <a:custGeom>
              <a:rect b="b" l="l" r="r" t="t"/>
              <a:pathLst>
                <a:path extrusionOk="0" h="406400" w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2"/>
                  </a:lnTo>
                  <a:lnTo>
                    <a:pt x="361759" y="330291"/>
                  </a:lnTo>
                  <a:lnTo>
                    <a:pt x="330291" y="361759"/>
                  </a:lnTo>
                  <a:lnTo>
                    <a:pt x="292562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7" y="385746"/>
                  </a:lnTo>
                  <a:lnTo>
                    <a:pt x="76108" y="361759"/>
                  </a:lnTo>
                  <a:lnTo>
                    <a:pt x="44640" y="330291"/>
                  </a:lnTo>
                  <a:lnTo>
                    <a:pt x="20653" y="292562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7"/>
                  </a:lnTo>
                  <a:lnTo>
                    <a:pt x="44640" y="76108"/>
                  </a:lnTo>
                  <a:lnTo>
                    <a:pt x="76108" y="44640"/>
                  </a:lnTo>
                  <a:lnTo>
                    <a:pt x="113837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2" y="20653"/>
                  </a:lnTo>
                  <a:lnTo>
                    <a:pt x="330291" y="44640"/>
                  </a:lnTo>
                  <a:lnTo>
                    <a:pt x="361759" y="76108"/>
                  </a:lnTo>
                  <a:lnTo>
                    <a:pt x="385746" y="113837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noFill/>
            <a:ln cap="flat" cmpd="sng" w="9525">
              <a:solidFill>
                <a:srgbClr val="B753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2986709" y="2040890"/>
              <a:ext cx="260985" cy="132715"/>
            </a:xfrm>
            <a:custGeom>
              <a:rect b="b" l="l" r="r" t="t"/>
              <a:pathLst>
                <a:path extrusionOk="0" h="132714" w="260985">
                  <a:moveTo>
                    <a:pt x="0" y="132638"/>
                  </a:moveTo>
                  <a:lnTo>
                    <a:pt x="26070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3231464" y="2028799"/>
              <a:ext cx="40005" cy="32384"/>
            </a:xfrm>
            <a:custGeom>
              <a:rect b="b" l="l" r="r" t="t"/>
              <a:pathLst>
                <a:path extrusionOk="0" h="32385" w="40004">
                  <a:moveTo>
                    <a:pt x="16103" y="31953"/>
                  </a:moveTo>
                  <a:lnTo>
                    <a:pt x="15951" y="12090"/>
                  </a:lnTo>
                  <a:lnTo>
                    <a:pt x="0" y="253"/>
                  </a:lnTo>
                  <a:lnTo>
                    <a:pt x="39725" y="0"/>
                  </a:lnTo>
                  <a:lnTo>
                    <a:pt x="16103" y="31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422271" y="2028799"/>
              <a:ext cx="848994" cy="144780"/>
            </a:xfrm>
            <a:custGeom>
              <a:rect b="b" l="l" r="r" t="t"/>
              <a:pathLst>
                <a:path extrusionOk="0" h="144780" w="848995">
                  <a:moveTo>
                    <a:pt x="848918" y="0"/>
                  </a:moveTo>
                  <a:lnTo>
                    <a:pt x="825296" y="31953"/>
                  </a:lnTo>
                  <a:lnTo>
                    <a:pt x="825144" y="12090"/>
                  </a:lnTo>
                  <a:lnTo>
                    <a:pt x="809193" y="253"/>
                  </a:lnTo>
                  <a:lnTo>
                    <a:pt x="848918" y="0"/>
                  </a:lnTo>
                  <a:close/>
                </a:path>
                <a:path extrusionOk="0" h="144780" w="848995">
                  <a:moveTo>
                    <a:pt x="279958" y="144729"/>
                  </a:moveTo>
                  <a:lnTo>
                    <a:pt x="0" y="299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397582" y="2045715"/>
              <a:ext cx="40005" cy="33020"/>
            </a:xfrm>
            <a:custGeom>
              <a:rect b="b" l="l" r="r" t="t"/>
              <a:pathLst>
                <a:path extrusionOk="0" h="33019" w="40005">
                  <a:moveTo>
                    <a:pt x="26161" y="32918"/>
                  </a:moveTo>
                  <a:lnTo>
                    <a:pt x="0" y="2946"/>
                  </a:lnTo>
                  <a:lnTo>
                    <a:pt x="39674" y="0"/>
                  </a:lnTo>
                  <a:lnTo>
                    <a:pt x="24688" y="13055"/>
                  </a:lnTo>
                  <a:lnTo>
                    <a:pt x="26161" y="329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397582" y="2045715"/>
              <a:ext cx="40005" cy="33020"/>
            </a:xfrm>
            <a:custGeom>
              <a:rect b="b" l="l" r="r" t="t"/>
              <a:pathLst>
                <a:path extrusionOk="0" h="33019" w="40005">
                  <a:moveTo>
                    <a:pt x="0" y="2946"/>
                  </a:moveTo>
                  <a:lnTo>
                    <a:pt x="39674" y="0"/>
                  </a:lnTo>
                  <a:lnTo>
                    <a:pt x="24688" y="13055"/>
                  </a:lnTo>
                  <a:lnTo>
                    <a:pt x="26161" y="32918"/>
                  </a:lnTo>
                  <a:lnTo>
                    <a:pt x="0" y="294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3" name="Google Shape;111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8729" y="2110028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46"/>
            <p:cNvSpPr/>
            <p:nvPr/>
          </p:nvSpPr>
          <p:spPr>
            <a:xfrm>
              <a:off x="2641269" y="2112568"/>
              <a:ext cx="406400" cy="406400"/>
            </a:xfrm>
            <a:custGeom>
              <a:rect b="b" l="l" r="r" t="t"/>
              <a:pathLst>
                <a:path extrusionOk="0" h="406400" w="406400">
                  <a:moveTo>
                    <a:pt x="406400" y="203200"/>
                  </a:moveTo>
                  <a:lnTo>
                    <a:pt x="401033" y="249791"/>
                  </a:lnTo>
                  <a:lnTo>
                    <a:pt x="385746" y="292562"/>
                  </a:lnTo>
                  <a:lnTo>
                    <a:pt x="361759" y="330291"/>
                  </a:lnTo>
                  <a:lnTo>
                    <a:pt x="330291" y="361759"/>
                  </a:lnTo>
                  <a:lnTo>
                    <a:pt x="292562" y="385746"/>
                  </a:lnTo>
                  <a:lnTo>
                    <a:pt x="249791" y="401033"/>
                  </a:lnTo>
                  <a:lnTo>
                    <a:pt x="203200" y="406400"/>
                  </a:lnTo>
                  <a:lnTo>
                    <a:pt x="156608" y="401033"/>
                  </a:lnTo>
                  <a:lnTo>
                    <a:pt x="113837" y="385746"/>
                  </a:lnTo>
                  <a:lnTo>
                    <a:pt x="76108" y="361759"/>
                  </a:lnTo>
                  <a:lnTo>
                    <a:pt x="44640" y="330291"/>
                  </a:lnTo>
                  <a:lnTo>
                    <a:pt x="20653" y="292562"/>
                  </a:lnTo>
                  <a:lnTo>
                    <a:pt x="5366" y="249791"/>
                  </a:lnTo>
                  <a:lnTo>
                    <a:pt x="0" y="203200"/>
                  </a:lnTo>
                  <a:lnTo>
                    <a:pt x="5366" y="156608"/>
                  </a:lnTo>
                  <a:lnTo>
                    <a:pt x="20653" y="113837"/>
                  </a:lnTo>
                  <a:lnTo>
                    <a:pt x="44640" y="76108"/>
                  </a:lnTo>
                  <a:lnTo>
                    <a:pt x="76108" y="44640"/>
                  </a:lnTo>
                  <a:lnTo>
                    <a:pt x="113837" y="20653"/>
                  </a:lnTo>
                  <a:lnTo>
                    <a:pt x="156608" y="5366"/>
                  </a:lnTo>
                  <a:lnTo>
                    <a:pt x="203200" y="0"/>
                  </a:lnTo>
                  <a:lnTo>
                    <a:pt x="249791" y="5366"/>
                  </a:lnTo>
                  <a:lnTo>
                    <a:pt x="292562" y="20653"/>
                  </a:lnTo>
                  <a:lnTo>
                    <a:pt x="330291" y="44640"/>
                  </a:lnTo>
                  <a:lnTo>
                    <a:pt x="361759" y="76108"/>
                  </a:lnTo>
                  <a:lnTo>
                    <a:pt x="385746" y="113837"/>
                  </a:lnTo>
                  <a:lnTo>
                    <a:pt x="401033" y="156608"/>
                  </a:lnTo>
                  <a:lnTo>
                    <a:pt x="406400" y="203200"/>
                  </a:lnTo>
                  <a:close/>
                </a:path>
              </a:pathLst>
            </a:custGeom>
            <a:noFill/>
            <a:ln cap="flat" cmpd="sng" w="9525">
              <a:solidFill>
                <a:srgbClr val="B753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5" name="Google Shape;111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545" y="1374453"/>
            <a:ext cx="810767" cy="62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2499" y="1335498"/>
            <a:ext cx="913180" cy="69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0013" y="512538"/>
            <a:ext cx="908913" cy="694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46"/>
          <p:cNvGrpSpPr/>
          <p:nvPr/>
        </p:nvGrpSpPr>
        <p:grpSpPr>
          <a:xfrm>
            <a:off x="2468549" y="1607108"/>
            <a:ext cx="167640" cy="172720"/>
            <a:chOff x="2468549" y="1607108"/>
            <a:chExt cx="167640" cy="172720"/>
          </a:xfrm>
        </p:grpSpPr>
        <p:sp>
          <p:nvSpPr>
            <p:cNvPr id="1119" name="Google Shape;1119;p46"/>
            <p:cNvSpPr/>
            <p:nvPr/>
          </p:nvSpPr>
          <p:spPr>
            <a:xfrm>
              <a:off x="2468549" y="1607108"/>
              <a:ext cx="167640" cy="172720"/>
            </a:xfrm>
            <a:custGeom>
              <a:rect b="b" l="l" r="r" t="t"/>
              <a:pathLst>
                <a:path extrusionOk="0" h="172719" w="167639">
                  <a:moveTo>
                    <a:pt x="167640" y="172720"/>
                  </a:moveTo>
                  <a:lnTo>
                    <a:pt x="0" y="172720"/>
                  </a:lnTo>
                  <a:lnTo>
                    <a:pt x="0" y="0"/>
                  </a:lnTo>
                  <a:lnTo>
                    <a:pt x="167640" y="0"/>
                  </a:lnTo>
                  <a:lnTo>
                    <a:pt x="167640" y="17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2474939" y="1629988"/>
              <a:ext cx="127000" cy="99060"/>
            </a:xfrm>
            <a:custGeom>
              <a:rect b="b" l="l" r="r" t="t"/>
              <a:pathLst>
                <a:path extrusionOk="0" h="99060" w="127000">
                  <a:moveTo>
                    <a:pt x="42158" y="56951"/>
                  </a:moveTo>
                  <a:lnTo>
                    <a:pt x="30281" y="56951"/>
                  </a:lnTo>
                  <a:lnTo>
                    <a:pt x="30281" y="26461"/>
                  </a:lnTo>
                  <a:lnTo>
                    <a:pt x="42158" y="26461"/>
                  </a:lnTo>
                  <a:lnTo>
                    <a:pt x="42158" y="56951"/>
                  </a:lnTo>
                  <a:close/>
                </a:path>
                <a:path extrusionOk="0" h="99060" w="127000">
                  <a:moveTo>
                    <a:pt x="72439" y="68619"/>
                  </a:moveTo>
                  <a:lnTo>
                    <a:pt x="0" y="68619"/>
                  </a:lnTo>
                  <a:lnTo>
                    <a:pt x="0" y="56951"/>
                  </a:lnTo>
                  <a:lnTo>
                    <a:pt x="72439" y="56951"/>
                  </a:lnTo>
                  <a:lnTo>
                    <a:pt x="72439" y="68619"/>
                  </a:lnTo>
                  <a:close/>
                </a:path>
                <a:path extrusionOk="0" h="99060" w="127000">
                  <a:moveTo>
                    <a:pt x="42158" y="99040"/>
                  </a:moveTo>
                  <a:lnTo>
                    <a:pt x="30281" y="99040"/>
                  </a:lnTo>
                  <a:lnTo>
                    <a:pt x="30281" y="68619"/>
                  </a:lnTo>
                  <a:lnTo>
                    <a:pt x="42158" y="68619"/>
                  </a:lnTo>
                  <a:lnTo>
                    <a:pt x="42158" y="99040"/>
                  </a:lnTo>
                  <a:close/>
                </a:path>
                <a:path extrusionOk="0" h="99060" w="127000">
                  <a:moveTo>
                    <a:pt x="126990" y="99040"/>
                  </a:moveTo>
                  <a:lnTo>
                    <a:pt x="113655" y="99040"/>
                  </a:lnTo>
                  <a:lnTo>
                    <a:pt x="113655" y="28614"/>
                  </a:lnTo>
                  <a:lnTo>
                    <a:pt x="90249" y="28614"/>
                  </a:lnTo>
                  <a:lnTo>
                    <a:pt x="90249" y="19030"/>
                  </a:lnTo>
                  <a:lnTo>
                    <a:pt x="99278" y="18150"/>
                  </a:lnTo>
                  <a:lnTo>
                    <a:pt x="105575" y="16680"/>
                  </a:lnTo>
                  <a:lnTo>
                    <a:pt x="112705" y="12559"/>
                  </a:lnTo>
                  <a:lnTo>
                    <a:pt x="115368" y="7686"/>
                  </a:lnTo>
                  <a:lnTo>
                    <a:pt x="117127" y="0"/>
                  </a:lnTo>
                  <a:lnTo>
                    <a:pt x="126990" y="0"/>
                  </a:lnTo>
                  <a:lnTo>
                    <a:pt x="126990" y="99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1" name="Google Shape;112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2805" y="1835282"/>
            <a:ext cx="186603" cy="132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46"/>
          <p:cNvGrpSpPr/>
          <p:nvPr/>
        </p:nvGrpSpPr>
        <p:grpSpPr>
          <a:xfrm>
            <a:off x="3070529" y="1596948"/>
            <a:ext cx="132080" cy="172720"/>
            <a:chOff x="3070529" y="1596948"/>
            <a:chExt cx="132080" cy="172720"/>
          </a:xfrm>
        </p:grpSpPr>
        <p:sp>
          <p:nvSpPr>
            <p:cNvPr id="1123" name="Google Shape;1123;p46"/>
            <p:cNvSpPr/>
            <p:nvPr/>
          </p:nvSpPr>
          <p:spPr>
            <a:xfrm>
              <a:off x="3070529" y="1596948"/>
              <a:ext cx="132080" cy="172720"/>
            </a:xfrm>
            <a:custGeom>
              <a:rect b="b" l="l" r="r" t="t"/>
              <a:pathLst>
                <a:path extrusionOk="0" h="172719" w="132080">
                  <a:moveTo>
                    <a:pt x="132080" y="172720"/>
                  </a:moveTo>
                  <a:lnTo>
                    <a:pt x="0" y="172720"/>
                  </a:lnTo>
                  <a:lnTo>
                    <a:pt x="0" y="0"/>
                  </a:lnTo>
                  <a:lnTo>
                    <a:pt x="132080" y="0"/>
                  </a:lnTo>
                  <a:lnTo>
                    <a:pt x="132080" y="17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3076433" y="1619828"/>
              <a:ext cx="92075" cy="99060"/>
            </a:xfrm>
            <a:custGeom>
              <a:rect b="b" l="l" r="r" t="t"/>
              <a:pathLst>
                <a:path extrusionOk="0" h="99060" w="92075">
                  <a:moveTo>
                    <a:pt x="34865" y="65841"/>
                  </a:moveTo>
                  <a:lnTo>
                    <a:pt x="0" y="65841"/>
                  </a:lnTo>
                  <a:lnTo>
                    <a:pt x="0" y="52992"/>
                  </a:lnTo>
                  <a:lnTo>
                    <a:pt x="34865" y="52992"/>
                  </a:lnTo>
                  <a:lnTo>
                    <a:pt x="34865" y="65841"/>
                  </a:lnTo>
                  <a:close/>
                </a:path>
                <a:path extrusionOk="0" h="99060" w="92075">
                  <a:moveTo>
                    <a:pt x="91757" y="99040"/>
                  </a:moveTo>
                  <a:lnTo>
                    <a:pt x="78422" y="99040"/>
                  </a:lnTo>
                  <a:lnTo>
                    <a:pt x="78422" y="28614"/>
                  </a:lnTo>
                  <a:lnTo>
                    <a:pt x="55016" y="28614"/>
                  </a:lnTo>
                  <a:lnTo>
                    <a:pt x="55016" y="19030"/>
                  </a:lnTo>
                  <a:lnTo>
                    <a:pt x="64045" y="18150"/>
                  </a:lnTo>
                  <a:lnTo>
                    <a:pt x="70342" y="16680"/>
                  </a:lnTo>
                  <a:lnTo>
                    <a:pt x="77473" y="12559"/>
                  </a:lnTo>
                  <a:lnTo>
                    <a:pt x="80135" y="7686"/>
                  </a:lnTo>
                  <a:lnTo>
                    <a:pt x="81895" y="0"/>
                  </a:lnTo>
                  <a:lnTo>
                    <a:pt x="91757" y="0"/>
                  </a:lnTo>
                  <a:lnTo>
                    <a:pt x="91757" y="99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5" name="Google Shape;112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1206" y="1814962"/>
            <a:ext cx="202691" cy="13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7166" y="1408562"/>
            <a:ext cx="186603" cy="13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01701" y="2281444"/>
            <a:ext cx="79781" cy="77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8" name="Google Shape;1128;p46"/>
          <p:cNvGrpSpPr/>
          <p:nvPr/>
        </p:nvGrpSpPr>
        <p:grpSpPr>
          <a:xfrm>
            <a:off x="1989650" y="2126727"/>
            <a:ext cx="305975" cy="125541"/>
            <a:chOff x="1989650" y="2126727"/>
            <a:chExt cx="305975" cy="125541"/>
          </a:xfrm>
        </p:grpSpPr>
        <p:pic>
          <p:nvPicPr>
            <p:cNvPr id="1129" name="Google Shape;1129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89650" y="2152717"/>
              <a:ext cx="133731" cy="9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6933" y="2126727"/>
              <a:ext cx="138692" cy="125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1" name="Google Shape;1131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00290" y="2136887"/>
            <a:ext cx="323929" cy="125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4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3" name="Google Shape;1133;p4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4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136" name="Google Shape;1136;p4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37" name="Google Shape;1137;p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63" y="410184"/>
            <a:ext cx="1323365" cy="114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47"/>
          <p:cNvSpPr txBox="1"/>
          <p:nvPr/>
        </p:nvSpPr>
        <p:spPr>
          <a:xfrm>
            <a:off x="2709557" y="57071"/>
            <a:ext cx="2874010" cy="2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have more than one input?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6223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 are trying to  take  a decision  about whether we will find oil at a particular  location on the ocean bed(Yes/No)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558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Further, suppose we base our decision on two  factors: Salinity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Pressure (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14541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given some data and it seems that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(oil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no-oil) is a complex function of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23495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a neural network to approximate  this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58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33264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88682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4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0" name="Google Shape;1150;p4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4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153" name="Google Shape;1153;p4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54" name="Google Shape;1154;p4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8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48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48"/>
          <p:cNvSpPr/>
          <p:nvPr/>
        </p:nvSpPr>
        <p:spPr>
          <a:xfrm>
            <a:off x="1040638" y="456082"/>
            <a:ext cx="1176655" cy="0"/>
          </a:xfrm>
          <a:custGeom>
            <a:rect b="b" l="l" r="r" t="t"/>
            <a:pathLst>
              <a:path extrusionOk="0" h="120000" w="1176655">
                <a:moveTo>
                  <a:pt x="0" y="0"/>
                </a:moveTo>
                <a:lnTo>
                  <a:pt x="117635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48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48"/>
          <p:cNvGrpSpPr/>
          <p:nvPr/>
        </p:nvGrpSpPr>
        <p:grpSpPr>
          <a:xfrm>
            <a:off x="0" y="864196"/>
            <a:ext cx="5760364" cy="2376056"/>
            <a:chOff x="0" y="864196"/>
            <a:chExt cx="5760364" cy="2376056"/>
          </a:xfrm>
        </p:grpSpPr>
        <p:pic>
          <p:nvPicPr>
            <p:cNvPr id="1164" name="Google Shape;116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864196"/>
              <a:ext cx="2540000" cy="237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4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7" name="Google Shape;116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48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11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what a 2-dimensional sigmoid  looks like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figure out how to get a  tower in this case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let us set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0 and see if we  can get a two dimensional step func-  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we change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4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173" name="Google Shape;1173;p4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74" name="Google Shape;1174;p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9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49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49"/>
          <p:cNvSpPr/>
          <p:nvPr/>
        </p:nvSpPr>
        <p:spPr>
          <a:xfrm>
            <a:off x="1040638" y="456082"/>
            <a:ext cx="1176655" cy="0"/>
          </a:xfrm>
          <a:custGeom>
            <a:rect b="b" l="l" r="r" t="t"/>
            <a:pathLst>
              <a:path extrusionOk="0" h="120000" w="1176655">
                <a:moveTo>
                  <a:pt x="0" y="0"/>
                </a:moveTo>
                <a:lnTo>
                  <a:pt x="117635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49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3" name="Google Shape;1183;p49"/>
          <p:cNvGrpSpPr/>
          <p:nvPr/>
        </p:nvGrpSpPr>
        <p:grpSpPr>
          <a:xfrm>
            <a:off x="0" y="864196"/>
            <a:ext cx="5760364" cy="2376056"/>
            <a:chOff x="0" y="864196"/>
            <a:chExt cx="5760364" cy="2376056"/>
          </a:xfrm>
        </p:grpSpPr>
        <p:pic>
          <p:nvPicPr>
            <p:cNvPr id="1184" name="Google Shape;118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864196"/>
              <a:ext cx="2540000" cy="237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4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7" name="Google Shape;118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9"/>
          <p:cNvSpPr txBox="1"/>
          <p:nvPr/>
        </p:nvSpPr>
        <p:spPr>
          <a:xfrm>
            <a:off x="3238995" y="100849"/>
            <a:ext cx="2319655" cy="151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11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what a 2-dimensional sigmoid  looks like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figure out how to get a  tower in this case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let us set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0 and see if we  can get a two dimensional step func-  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happen if we change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4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193" name="Google Shape;1193;p4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94" name="Google Shape;1194;p4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1" y="81635"/>
            <a:ext cx="2879864" cy="1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57" y="1732819"/>
            <a:ext cx="979115" cy="109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50"/>
          <p:cNvSpPr/>
          <p:nvPr/>
        </p:nvSpPr>
        <p:spPr>
          <a:xfrm>
            <a:off x="1726141" y="801508"/>
            <a:ext cx="72390" cy="0"/>
          </a:xfrm>
          <a:custGeom>
            <a:rect b="b" l="l" r="r" t="t"/>
            <a:pathLst>
              <a:path extrusionOk="0" h="120000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50"/>
          <p:cNvSpPr/>
          <p:nvPr/>
        </p:nvSpPr>
        <p:spPr>
          <a:xfrm>
            <a:off x="1726141" y="1485515"/>
            <a:ext cx="72390" cy="36195"/>
          </a:xfrm>
          <a:custGeom>
            <a:rect b="b" l="l" r="r" t="t"/>
            <a:pathLst>
              <a:path extrusionOk="0" h="36194" w="72389">
                <a:moveTo>
                  <a:pt x="0" y="36002"/>
                </a:moveTo>
                <a:lnTo>
                  <a:pt x="71999" y="36002"/>
                </a:lnTo>
              </a:path>
              <a:path extrusionOk="0" h="36194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50"/>
          <p:cNvSpPr txBox="1"/>
          <p:nvPr/>
        </p:nvSpPr>
        <p:spPr>
          <a:xfrm>
            <a:off x="3264395" y="100849"/>
            <a:ext cx="226885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take two such step func-  tions (with different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values) and  subtract one from the other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still don’t get  a tower (or we get  a tower which is open from two sides)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6" name="Google Shape;1206;p5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07" name="Google Shape;1207;p5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9" name="Google Shape;1209;p50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10" name="Google Shape;1210;p5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11" name="Google Shape;1211;p5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1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51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51"/>
          <p:cNvSpPr/>
          <p:nvPr/>
        </p:nvSpPr>
        <p:spPr>
          <a:xfrm>
            <a:off x="1040638" y="456082"/>
            <a:ext cx="1176655" cy="0"/>
          </a:xfrm>
          <a:custGeom>
            <a:rect b="b" l="l" r="r" t="t"/>
            <a:pathLst>
              <a:path extrusionOk="0" h="120000" w="1176655">
                <a:moveTo>
                  <a:pt x="0" y="0"/>
                </a:moveTo>
                <a:lnTo>
                  <a:pt x="117635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51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0" name="Google Shape;1220;p51"/>
          <p:cNvGrpSpPr/>
          <p:nvPr/>
        </p:nvGrpSpPr>
        <p:grpSpPr>
          <a:xfrm>
            <a:off x="0" y="864196"/>
            <a:ext cx="5760364" cy="2376056"/>
            <a:chOff x="0" y="864196"/>
            <a:chExt cx="5760364" cy="2376056"/>
          </a:xfrm>
        </p:grpSpPr>
        <p:pic>
          <p:nvPicPr>
            <p:cNvPr id="1221" name="Google Shape;1221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864196"/>
              <a:ext cx="2540000" cy="237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5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4" name="Google Shape;122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51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 us set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0 and adjust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a 2-dimensional step function  with a different orientation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now we change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6" name="Google Shape;12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5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28" name="Google Shape;1228;p5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29" name="Google Shape;1229;p5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2"/>
          <p:cNvSpPr txBox="1"/>
          <p:nvPr/>
        </p:nvSpPr>
        <p:spPr>
          <a:xfrm>
            <a:off x="755129" y="339469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52"/>
          <p:cNvSpPr txBox="1"/>
          <p:nvPr/>
        </p:nvSpPr>
        <p:spPr>
          <a:xfrm>
            <a:off x="1581480" y="24574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52"/>
          <p:cNvSpPr/>
          <p:nvPr/>
        </p:nvSpPr>
        <p:spPr>
          <a:xfrm>
            <a:off x="1040638" y="456082"/>
            <a:ext cx="1176655" cy="0"/>
          </a:xfrm>
          <a:custGeom>
            <a:rect b="b" l="l" r="r" t="t"/>
            <a:pathLst>
              <a:path extrusionOk="0" h="120000" w="1176655">
                <a:moveTo>
                  <a:pt x="0" y="0"/>
                </a:moveTo>
                <a:lnTo>
                  <a:pt x="117635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52"/>
          <p:cNvSpPr txBox="1"/>
          <p:nvPr/>
        </p:nvSpPr>
        <p:spPr>
          <a:xfrm>
            <a:off x="1002538" y="400150"/>
            <a:ext cx="12465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baseline="-25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+b)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8" name="Google Shape;1238;p52"/>
          <p:cNvGrpSpPr/>
          <p:nvPr/>
        </p:nvGrpSpPr>
        <p:grpSpPr>
          <a:xfrm>
            <a:off x="0" y="864196"/>
            <a:ext cx="5760364" cy="2376056"/>
            <a:chOff x="0" y="864196"/>
            <a:chExt cx="5760364" cy="2376056"/>
          </a:xfrm>
        </p:grpSpPr>
        <p:pic>
          <p:nvPicPr>
            <p:cNvPr id="1239" name="Google Shape;123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864196"/>
              <a:ext cx="2540000" cy="237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5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2" name="Google Shape;12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2"/>
          <p:cNvSpPr txBox="1"/>
          <p:nvPr/>
        </p:nvSpPr>
        <p:spPr>
          <a:xfrm>
            <a:off x="3238995" y="100849"/>
            <a:ext cx="231838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 us set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0 and adjust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a 2-dimensional step function  with a different orientation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now we change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4" name="Google Shape;12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52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46" name="Google Shape;1246;p52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47" name="Google Shape;1247;p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706339" y="1715290"/>
            <a:ext cx="925830" cy="0"/>
          </a:xfrm>
          <a:custGeom>
            <a:rect b="b" l="l" r="r" t="t"/>
            <a:pathLst>
              <a:path extrusionOk="0" h="120000" w="925830">
                <a:moveTo>
                  <a:pt x="0" y="0"/>
                </a:moveTo>
                <a:lnTo>
                  <a:pt x="0" y="0"/>
                </a:lnTo>
                <a:lnTo>
                  <a:pt x="886671" y="0"/>
                </a:lnTo>
                <a:lnTo>
                  <a:pt x="925222" y="0"/>
                </a:lnTo>
              </a:path>
            </a:pathLst>
          </a:custGeom>
          <a:noFill/>
          <a:ln cap="flat" cmpd="sng" w="474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1624165" y="317750"/>
            <a:ext cx="932815" cy="1397635"/>
          </a:xfrm>
          <a:custGeom>
            <a:rect b="b" l="l" r="r" t="t"/>
            <a:pathLst>
              <a:path extrusionOk="0" h="1397635" w="932814">
                <a:moveTo>
                  <a:pt x="0" y="0"/>
                </a:moveTo>
                <a:lnTo>
                  <a:pt x="0" y="0"/>
                </a:lnTo>
                <a:lnTo>
                  <a:pt x="893761" y="0"/>
                </a:lnTo>
                <a:lnTo>
                  <a:pt x="932620" y="0"/>
                </a:lnTo>
              </a:path>
              <a:path extrusionOk="0" h="1397635" w="932814">
                <a:moveTo>
                  <a:pt x="7401" y="1397540"/>
                </a:moveTo>
                <a:lnTo>
                  <a:pt x="7401" y="0"/>
                </a:lnTo>
              </a:path>
            </a:pathLst>
          </a:custGeom>
          <a:noFill/>
          <a:ln cap="flat" cmpd="sng" w="189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86088" y="317750"/>
            <a:ext cx="40640" cy="0"/>
          </a:xfrm>
          <a:custGeom>
            <a:rect b="b" l="l" r="r" t="t"/>
            <a:pathLst>
              <a:path extrusionOk="0" h="120000" w="40640">
                <a:moveTo>
                  <a:pt x="0" y="0"/>
                </a:moveTo>
                <a:lnTo>
                  <a:pt x="4050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6"/>
          <p:cNvGrpSpPr/>
          <p:nvPr/>
        </p:nvGrpSpPr>
        <p:grpSpPr>
          <a:xfrm>
            <a:off x="672935" y="177996"/>
            <a:ext cx="1884364" cy="1571201"/>
            <a:chOff x="672935" y="177996"/>
            <a:chExt cx="1884364" cy="1571201"/>
          </a:xfrm>
        </p:grpSpPr>
        <p:sp>
          <p:nvSpPr>
            <p:cNvPr id="138" name="Google Shape;138;p6"/>
            <p:cNvSpPr/>
            <p:nvPr/>
          </p:nvSpPr>
          <p:spPr>
            <a:xfrm>
              <a:off x="706339" y="1715290"/>
              <a:ext cx="1809114" cy="0"/>
            </a:xfrm>
            <a:custGeom>
              <a:rect b="b" l="l" r="r" t="t"/>
              <a:pathLst>
                <a:path extrusionOk="0" h="120000" w="1809114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489989" y="1681887"/>
              <a:ext cx="67310" cy="67310"/>
            </a:xfrm>
            <a:custGeom>
              <a:rect b="b" l="l" r="r" t="t"/>
              <a:pathLst>
                <a:path extrusionOk="0" h="67310" w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706339" y="219750"/>
              <a:ext cx="0" cy="1496060"/>
            </a:xfrm>
            <a:custGeom>
              <a:rect b="b" l="l" r="r" t="t"/>
              <a:pathLst>
                <a:path extrusionOk="0" h="1496060" w="120000">
                  <a:moveTo>
                    <a:pt x="0" y="1495540"/>
                  </a:moveTo>
                  <a:lnTo>
                    <a:pt x="0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72935" y="177996"/>
              <a:ext cx="67310" cy="67310"/>
            </a:xfrm>
            <a:custGeom>
              <a:rect b="b" l="l" r="r" t="t"/>
              <a:pathLst>
                <a:path extrusionOk="0" h="67310" w="67309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6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6984" lvl="0" marL="38100" marR="30480" rtl="0" algn="l">
              <a:lnSpc>
                <a:spcPct val="8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i=1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 rot="-5400000">
            <a:off x="283206" y="833772"/>
            <a:ext cx="127635" cy="233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2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 txBox="1"/>
          <p:nvPr/>
        </p:nvSpPr>
        <p:spPr>
          <a:xfrm>
            <a:off x="2760357" y="100849"/>
            <a:ext cx="2772410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behavior is not a characteristic of the  specific problem we chose or the  specific  weight and threshold that we chose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characteristic of the perceptron function  itself which behaves like a step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0558" y="112261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2760357" y="1037131"/>
            <a:ext cx="27724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will always be this sudden change in the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4442993" y="1105292"/>
            <a:ext cx="1720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4589233" y="1182686"/>
            <a:ext cx="200025" cy="252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12700" marR="508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i=1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4767300" y="1209203"/>
            <a:ext cx="7912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2734957" y="1209203"/>
            <a:ext cx="171958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(from 0 to 1) when  the threshold (-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67679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2760357" y="1591321"/>
            <a:ext cx="277177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most real world applications we would  expect a smoother decision function which  gradually changes from 0 to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0" name="Google Shape;160;p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63" name="Google Shape;163;p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1" y="81635"/>
            <a:ext cx="2879864" cy="1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57" y="1732819"/>
            <a:ext cx="979115" cy="109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53"/>
          <p:cNvSpPr/>
          <p:nvPr/>
        </p:nvSpPr>
        <p:spPr>
          <a:xfrm>
            <a:off x="1726141" y="801508"/>
            <a:ext cx="72390" cy="0"/>
          </a:xfrm>
          <a:custGeom>
            <a:rect b="b" l="l" r="r" t="t"/>
            <a:pathLst>
              <a:path extrusionOk="0" h="120000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53"/>
          <p:cNvSpPr/>
          <p:nvPr/>
        </p:nvSpPr>
        <p:spPr>
          <a:xfrm>
            <a:off x="1726141" y="1485515"/>
            <a:ext cx="72390" cy="36195"/>
          </a:xfrm>
          <a:custGeom>
            <a:rect b="b" l="l" r="r" t="t"/>
            <a:pathLst>
              <a:path extrusionOk="0" h="36194" w="72389">
                <a:moveTo>
                  <a:pt x="0" y="36002"/>
                </a:moveTo>
                <a:lnTo>
                  <a:pt x="71999" y="36002"/>
                </a:lnTo>
              </a:path>
              <a:path extrusionOk="0" h="36194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6" name="Google Shape;125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12261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3"/>
          <p:cNvSpPr txBox="1"/>
          <p:nvPr/>
        </p:nvSpPr>
        <p:spPr>
          <a:xfrm>
            <a:off x="3264395" y="100849"/>
            <a:ext cx="2268855" cy="1472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what if we take two such step  functions (with different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values) and  subtract one from the other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still don’t get  a tower (or we get  a tower which is open from two sides)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this open tower has a dif-  ferent orientation from the previous  one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5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61" name="Google Shape;1261;p5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53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64" name="Google Shape;1264;p53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65" name="Google Shape;1265;p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1" y="81635"/>
            <a:ext cx="2879864" cy="1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57" y="1732819"/>
            <a:ext cx="979115" cy="109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54"/>
          <p:cNvSpPr/>
          <p:nvPr/>
        </p:nvSpPr>
        <p:spPr>
          <a:xfrm>
            <a:off x="1726141" y="765505"/>
            <a:ext cx="72390" cy="72390"/>
          </a:xfrm>
          <a:custGeom>
            <a:rect b="b" l="l" r="r" t="t"/>
            <a:pathLst>
              <a:path extrusionOk="0" h="72390" w="72389">
                <a:moveTo>
                  <a:pt x="0" y="36002"/>
                </a:moveTo>
                <a:lnTo>
                  <a:pt x="71999" y="36002"/>
                </a:lnTo>
              </a:path>
              <a:path extrusionOk="0" h="72390" w="72389">
                <a:moveTo>
                  <a:pt x="36002" y="72005"/>
                </a:moveTo>
                <a:lnTo>
                  <a:pt x="36002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54"/>
          <p:cNvSpPr/>
          <p:nvPr/>
        </p:nvSpPr>
        <p:spPr>
          <a:xfrm>
            <a:off x="1726141" y="1485515"/>
            <a:ext cx="72390" cy="36195"/>
          </a:xfrm>
          <a:custGeom>
            <a:rect b="b" l="l" r="r" t="t"/>
            <a:pathLst>
              <a:path extrusionOk="0" h="36194" w="72389">
                <a:moveTo>
                  <a:pt x="0" y="36002"/>
                </a:moveTo>
                <a:lnTo>
                  <a:pt x="71999" y="36002"/>
                </a:lnTo>
              </a:path>
              <a:path extrusionOk="0" h="36194" w="72389">
                <a:moveTo>
                  <a:pt x="0" y="0"/>
                </a:moveTo>
                <a:lnTo>
                  <a:pt x="7199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4" name="Google Shape;127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54"/>
          <p:cNvSpPr txBox="1"/>
          <p:nvPr/>
        </p:nvSpPr>
        <p:spPr>
          <a:xfrm>
            <a:off x="3264395" y="100849"/>
            <a:ext cx="226885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what will we get by adding two  such open towers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a tower standing on an elev-  ated base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now pass this output through  another sigmoid neuron to get the de-  sired tower 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now approximate any func-  tion by summing up many  such  towers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9" name="Google Shape;1279;p5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80" name="Google Shape;1280;p5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2" name="Google Shape;1282;p54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83" name="Google Shape;1283;p54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84" name="Google Shape;1284;p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79" y="447928"/>
            <a:ext cx="1774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5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we could approximate  the following function using a sum of  several towers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2" name="Google Shape;1292;p5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93" name="Google Shape;1293;p5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5" name="Google Shape;1295;p55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296" name="Google Shape;1296;p55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97" name="Google Shape;1297;p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21508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56"/>
          <p:cNvSpPr txBox="1"/>
          <p:nvPr/>
        </p:nvSpPr>
        <p:spPr>
          <a:xfrm>
            <a:off x="624395" y="1129600"/>
            <a:ext cx="478853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come up with a neural network to represent this entire procedure of  constructing a 3 dimensional tower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" name="Google Shape;1304;p5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05" name="Google Shape;1305;p5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7" name="Google Shape;1307;p56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308" name="Google Shape;1308;p56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09" name="Google Shape;1309;p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57"/>
          <p:cNvGrpSpPr/>
          <p:nvPr/>
        </p:nvGrpSpPr>
        <p:grpSpPr>
          <a:xfrm>
            <a:off x="483273" y="29476"/>
            <a:ext cx="4793615" cy="2848610"/>
            <a:chOff x="483273" y="29476"/>
            <a:chExt cx="4793615" cy="2848610"/>
          </a:xfrm>
        </p:grpSpPr>
        <p:sp>
          <p:nvSpPr>
            <p:cNvPr id="1315" name="Google Shape;1315;p57"/>
            <p:cNvSpPr/>
            <p:nvPr/>
          </p:nvSpPr>
          <p:spPr>
            <a:xfrm>
              <a:off x="483273" y="29476"/>
              <a:ext cx="4793615" cy="2848610"/>
            </a:xfrm>
            <a:custGeom>
              <a:rect b="b" l="l" r="r" t="t"/>
              <a:pathLst>
                <a:path extrusionOk="0" h="2848610" w="4793615">
                  <a:moveTo>
                    <a:pt x="4793488" y="2848356"/>
                  </a:moveTo>
                  <a:lnTo>
                    <a:pt x="0" y="2848356"/>
                  </a:lnTo>
                  <a:lnTo>
                    <a:pt x="0" y="0"/>
                  </a:lnTo>
                  <a:lnTo>
                    <a:pt x="4793488" y="0"/>
                  </a:lnTo>
                  <a:lnTo>
                    <a:pt x="4793488" y="2848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6" name="Google Shape;1316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90253" y="726452"/>
              <a:ext cx="672083" cy="50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7993" y="29476"/>
              <a:ext cx="824992" cy="618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44224" y="1551444"/>
              <a:ext cx="728979" cy="54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36913" y="1583448"/>
              <a:ext cx="725424" cy="544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61041" y="893584"/>
              <a:ext cx="803655" cy="604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80249" y="868692"/>
              <a:ext cx="807212" cy="604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29701" y="1583448"/>
              <a:ext cx="711200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3273" y="1565668"/>
              <a:ext cx="757428" cy="568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11389" y="1665983"/>
              <a:ext cx="216844" cy="102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69581" y="172213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6" name="Google Shape;1326;p57"/>
            <p:cNvSpPr/>
            <p:nvPr/>
          </p:nvSpPr>
          <p:spPr>
            <a:xfrm>
              <a:off x="1171359" y="172391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7" name="Google Shape;1327;p5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1103" y="1664952"/>
              <a:ext cx="202585" cy="8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987461" y="1707908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9" name="Google Shape;1329;p57"/>
            <p:cNvSpPr/>
            <p:nvPr/>
          </p:nvSpPr>
          <p:spPr>
            <a:xfrm>
              <a:off x="1989239" y="1709686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1829219" y="1273009"/>
              <a:ext cx="1016635" cy="194945"/>
            </a:xfrm>
            <a:custGeom>
              <a:rect b="b" l="l" r="r" t="t"/>
              <a:pathLst>
                <a:path extrusionOk="0" h="194944" w="1016635">
                  <a:moveTo>
                    <a:pt x="0" y="194868"/>
                  </a:moveTo>
                  <a:lnTo>
                    <a:pt x="101612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7"/>
            <p:cNvSpPr/>
            <p:nvPr/>
          </p:nvSpPr>
          <p:spPr>
            <a:xfrm>
              <a:off x="2836882" y="1261950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4693" y="24465"/>
                  </a:move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lnTo>
                    <a:pt x="4693" y="24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7"/>
            <p:cNvSpPr/>
            <p:nvPr/>
          </p:nvSpPr>
          <p:spPr>
            <a:xfrm>
              <a:off x="2836882" y="1261950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26776" y="7538"/>
                  </a:moveTo>
                  <a:lnTo>
                    <a:pt x="4693" y="24465"/>
                  </a:ln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3" name="Google Shape;1333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85633" y="1423428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4" name="Google Shape;1334;p57"/>
            <p:cNvSpPr/>
            <p:nvPr/>
          </p:nvSpPr>
          <p:spPr>
            <a:xfrm>
              <a:off x="1587411" y="1425206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2142609" y="2013866"/>
              <a:ext cx="327025" cy="577850"/>
            </a:xfrm>
            <a:custGeom>
              <a:rect b="b" l="l" r="r" t="t"/>
              <a:pathLst>
                <a:path extrusionOk="0" h="577850" w="327025">
                  <a:moveTo>
                    <a:pt x="326689" y="57770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2133434" y="1997615"/>
              <a:ext cx="23495" cy="27940"/>
            </a:xfrm>
            <a:custGeom>
              <a:rect b="b" l="l" r="r" t="t"/>
              <a:pathLst>
                <a:path extrusionOk="0" h="27939" w="23494">
                  <a:moveTo>
                    <a:pt x="1422" y="27807"/>
                  </a:moveTo>
                  <a:lnTo>
                    <a:pt x="0" y="0"/>
                  </a:lnTo>
                  <a:lnTo>
                    <a:pt x="23078" y="15539"/>
                  </a:lnTo>
                  <a:lnTo>
                    <a:pt x="9174" y="16250"/>
                  </a:lnTo>
                  <a:lnTo>
                    <a:pt x="1422" y="278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1333832" y="1997615"/>
              <a:ext cx="1136015" cy="594360"/>
            </a:xfrm>
            <a:custGeom>
              <a:rect b="b" l="l" r="r" t="t"/>
              <a:pathLst>
                <a:path extrusionOk="0" h="594360" w="1136014">
                  <a:moveTo>
                    <a:pt x="799602" y="0"/>
                  </a:moveTo>
                  <a:lnTo>
                    <a:pt x="822680" y="15539"/>
                  </a:lnTo>
                  <a:lnTo>
                    <a:pt x="808776" y="16250"/>
                  </a:lnTo>
                  <a:lnTo>
                    <a:pt x="801024" y="27807"/>
                  </a:lnTo>
                  <a:lnTo>
                    <a:pt x="799602" y="0"/>
                  </a:lnTo>
                  <a:close/>
                </a:path>
                <a:path extrusionOk="0" h="594360" w="1136014">
                  <a:moveTo>
                    <a:pt x="1135466" y="593958"/>
                  </a:moveTo>
                  <a:lnTo>
                    <a:pt x="0" y="2098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1317155" y="2010168"/>
              <a:ext cx="27940" cy="22860"/>
            </a:xfrm>
            <a:custGeom>
              <a:rect b="b" l="l" r="r" t="t"/>
              <a:pathLst>
                <a:path extrusionOk="0" h="22860" w="27940">
                  <a:moveTo>
                    <a:pt x="16606" y="22331"/>
                  </a:moveTo>
                  <a:lnTo>
                    <a:pt x="0" y="0"/>
                  </a:ln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1317155" y="2010168"/>
              <a:ext cx="27940" cy="22860"/>
            </a:xfrm>
            <a:custGeom>
              <a:rect b="b" l="l" r="r" t="t"/>
              <a:pathLst>
                <a:path extrusionOk="0" h="22860" w="27940">
                  <a:moveTo>
                    <a:pt x="0" y="0"/>
                  </a:move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0" name="Google Shape;1340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25281" y="2589796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1" name="Google Shape;1341;p57"/>
            <p:cNvSpPr/>
            <p:nvPr/>
          </p:nvSpPr>
          <p:spPr>
            <a:xfrm>
              <a:off x="2327059" y="2591574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2" name="Google Shape;1342;p5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22356" y="1651759"/>
              <a:ext cx="216844" cy="102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80549" y="1707908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57"/>
            <p:cNvSpPr/>
            <p:nvPr/>
          </p:nvSpPr>
          <p:spPr>
            <a:xfrm>
              <a:off x="3582327" y="1709686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5" name="Google Shape;1345;p5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242071" y="1650728"/>
              <a:ext cx="202585" cy="8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98429" y="1693684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7" name="Google Shape;1347;p57"/>
            <p:cNvSpPr/>
            <p:nvPr/>
          </p:nvSpPr>
          <p:spPr>
            <a:xfrm>
              <a:off x="4400206" y="1695462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7"/>
            <p:cNvSpPr/>
            <p:nvPr/>
          </p:nvSpPr>
          <p:spPr>
            <a:xfrm>
              <a:off x="3088967" y="1272974"/>
              <a:ext cx="952500" cy="180975"/>
            </a:xfrm>
            <a:custGeom>
              <a:rect b="b" l="l" r="r" t="t"/>
              <a:pathLst>
                <a:path extrusionOk="0" h="180975" w="952500">
                  <a:moveTo>
                    <a:pt x="952083" y="18068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3070618" y="1261915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22118" y="24429"/>
                  </a:moveTo>
                  <a:lnTo>
                    <a:pt x="0" y="7574"/>
                  </a:lnTo>
                  <a:lnTo>
                    <a:pt x="26776" y="0"/>
                  </a:lnTo>
                  <a:lnTo>
                    <a:pt x="18349" y="11059"/>
                  </a:lnTo>
                  <a:lnTo>
                    <a:pt x="22118" y="24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3070618" y="1261915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0" y="7574"/>
                  </a:moveTo>
                  <a:lnTo>
                    <a:pt x="26776" y="0"/>
                  </a:lnTo>
                  <a:lnTo>
                    <a:pt x="18349" y="11059"/>
                  </a:lnTo>
                  <a:lnTo>
                    <a:pt x="22118" y="24429"/>
                  </a:lnTo>
                  <a:lnTo>
                    <a:pt x="0" y="757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1" name="Google Shape;1351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96601" y="1409204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2" name="Google Shape;1352;p57"/>
            <p:cNvSpPr/>
            <p:nvPr/>
          </p:nvSpPr>
          <p:spPr>
            <a:xfrm>
              <a:off x="3998379" y="1410982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2967139" y="1988121"/>
              <a:ext cx="1554480" cy="603885"/>
            </a:xfrm>
            <a:custGeom>
              <a:rect b="b" l="l" r="r" t="t"/>
              <a:pathLst>
                <a:path extrusionOk="0" h="603885" w="1554479">
                  <a:moveTo>
                    <a:pt x="0" y="603453"/>
                  </a:moveTo>
                  <a:lnTo>
                    <a:pt x="155418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4511047" y="1978804"/>
              <a:ext cx="27940" cy="23495"/>
            </a:xfrm>
            <a:custGeom>
              <a:rect b="b" l="l" r="r" t="t"/>
              <a:pathLst>
                <a:path extrusionOk="0" h="23494" w="27939">
                  <a:moveTo>
                    <a:pt x="8996" y="23185"/>
                  </a:moveTo>
                  <a:lnTo>
                    <a:pt x="10276" y="9316"/>
                  </a:lnTo>
                  <a:lnTo>
                    <a:pt x="0" y="0"/>
                  </a:lnTo>
                  <a:lnTo>
                    <a:pt x="27700" y="2560"/>
                  </a:lnTo>
                  <a:lnTo>
                    <a:pt x="8996" y="23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2967139" y="1978804"/>
              <a:ext cx="1571625" cy="612775"/>
            </a:xfrm>
            <a:custGeom>
              <a:rect b="b" l="l" r="r" t="t"/>
              <a:pathLst>
                <a:path extrusionOk="0" h="612775" w="1571625">
                  <a:moveTo>
                    <a:pt x="1571609" y="2560"/>
                  </a:moveTo>
                  <a:lnTo>
                    <a:pt x="1552905" y="23185"/>
                  </a:lnTo>
                  <a:lnTo>
                    <a:pt x="1554185" y="9316"/>
                  </a:lnTo>
                  <a:lnTo>
                    <a:pt x="1543908" y="0"/>
                  </a:lnTo>
                  <a:lnTo>
                    <a:pt x="1571609" y="2560"/>
                  </a:lnTo>
                  <a:close/>
                </a:path>
                <a:path extrusionOk="0" h="612775" w="1571625">
                  <a:moveTo>
                    <a:pt x="0" y="612769"/>
                  </a:moveTo>
                  <a:lnTo>
                    <a:pt x="739648" y="2937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3694198" y="1996620"/>
              <a:ext cx="27305" cy="25400"/>
            </a:xfrm>
            <a:custGeom>
              <a:rect b="b" l="l" r="r" t="t"/>
              <a:pathLst>
                <a:path extrusionOk="0" h="25400" w="27304">
                  <a:moveTo>
                    <a:pt x="15397" y="25212"/>
                  </a:move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lnTo>
                    <a:pt x="15397" y="25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3694198" y="1996620"/>
              <a:ext cx="27305" cy="25400"/>
            </a:xfrm>
            <a:custGeom>
              <a:rect b="b" l="l" r="r" t="t"/>
              <a:pathLst>
                <a:path extrusionOk="0" h="25400" w="27304">
                  <a:moveTo>
                    <a:pt x="27238" y="0"/>
                  </a:moveTo>
                  <a:lnTo>
                    <a:pt x="15397" y="25212"/>
                  </a:ln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8" name="Google Shape;1358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23121" y="2589796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9" name="Google Shape;1359;p57"/>
            <p:cNvSpPr/>
            <p:nvPr/>
          </p:nvSpPr>
          <p:spPr>
            <a:xfrm>
              <a:off x="2824899" y="2591574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2967139" y="893122"/>
              <a:ext cx="0" cy="133985"/>
            </a:xfrm>
            <a:custGeom>
              <a:rect b="b" l="l" r="r" t="t"/>
              <a:pathLst>
                <a:path extrusionOk="0" h="133984" w="120000">
                  <a:moveTo>
                    <a:pt x="0" y="13381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7"/>
            <p:cNvSpPr/>
            <p:nvPr/>
          </p:nvSpPr>
          <p:spPr>
            <a:xfrm>
              <a:off x="2954693" y="87445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4892" y="24892"/>
                  </a:move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lnTo>
                    <a:pt x="24892" y="24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2954693" y="87445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446" y="0"/>
                  </a:moveTo>
                  <a:lnTo>
                    <a:pt x="24892" y="24892"/>
                  </a:ln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3" name="Google Shape;1363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23121" y="1025156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57"/>
            <p:cNvSpPr/>
            <p:nvPr/>
          </p:nvSpPr>
          <p:spPr>
            <a:xfrm>
              <a:off x="2824899" y="1026934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5" name="Google Shape;1365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23121" y="58421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Google Shape;1366;p57"/>
            <p:cNvSpPr/>
            <p:nvPr/>
          </p:nvSpPr>
          <p:spPr>
            <a:xfrm>
              <a:off x="2824899" y="58599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7" name="Google Shape;1367;p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19365" y="1771916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037245" y="1757692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630333" y="1757692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51768" y="1743468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865793" y="633996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2" name="Google Shape;1372;p57"/>
            <p:cNvSpPr/>
            <p:nvPr/>
          </p:nvSpPr>
          <p:spPr>
            <a:xfrm>
              <a:off x="2467521" y="2004976"/>
              <a:ext cx="1229360" cy="584835"/>
            </a:xfrm>
            <a:custGeom>
              <a:rect b="b" l="l" r="r" t="t"/>
              <a:pathLst>
                <a:path extrusionOk="0" h="584835" w="1229360">
                  <a:moveTo>
                    <a:pt x="0" y="584819"/>
                  </a:moveTo>
                  <a:lnTo>
                    <a:pt x="122881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7"/>
            <p:cNvSpPr/>
            <p:nvPr/>
          </p:nvSpPr>
          <p:spPr>
            <a:xfrm>
              <a:off x="3683815" y="1995197"/>
              <a:ext cx="32384" cy="26034"/>
            </a:xfrm>
            <a:custGeom>
              <a:rect b="b" l="l" r="r" t="t"/>
              <a:pathLst>
                <a:path extrusionOk="0" h="26035" w="32385">
                  <a:moveTo>
                    <a:pt x="12232" y="25674"/>
                  </a:moveTo>
                  <a:lnTo>
                    <a:pt x="12517" y="9779"/>
                  </a:lnTo>
                  <a:lnTo>
                    <a:pt x="0" y="0"/>
                  </a:lnTo>
                  <a:lnTo>
                    <a:pt x="31790" y="604"/>
                  </a:lnTo>
                  <a:lnTo>
                    <a:pt x="12232" y="25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7"/>
            <p:cNvSpPr/>
            <p:nvPr/>
          </p:nvSpPr>
          <p:spPr>
            <a:xfrm>
              <a:off x="2467521" y="1986450"/>
              <a:ext cx="2045335" cy="603885"/>
            </a:xfrm>
            <a:custGeom>
              <a:rect b="b" l="l" r="r" t="t"/>
              <a:pathLst>
                <a:path extrusionOk="0" h="603885" w="2045335">
                  <a:moveTo>
                    <a:pt x="1248084" y="9352"/>
                  </a:moveTo>
                  <a:lnTo>
                    <a:pt x="1228526" y="34422"/>
                  </a:lnTo>
                  <a:lnTo>
                    <a:pt x="1228811" y="18526"/>
                  </a:lnTo>
                  <a:lnTo>
                    <a:pt x="1216294" y="8747"/>
                  </a:lnTo>
                  <a:lnTo>
                    <a:pt x="1248084" y="9352"/>
                  </a:lnTo>
                  <a:close/>
                </a:path>
                <a:path extrusionOk="0" h="603885" w="2045335">
                  <a:moveTo>
                    <a:pt x="0" y="603346"/>
                  </a:moveTo>
                  <a:lnTo>
                    <a:pt x="204505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7"/>
            <p:cNvSpPr/>
            <p:nvPr/>
          </p:nvSpPr>
          <p:spPr>
            <a:xfrm>
              <a:off x="4501731" y="1974822"/>
              <a:ext cx="31750" cy="27305"/>
            </a:xfrm>
            <a:custGeom>
              <a:rect b="b" l="l" r="r" t="t"/>
              <a:pathLst>
                <a:path extrusionOk="0" h="27305" w="31750">
                  <a:moveTo>
                    <a:pt x="8036" y="27274"/>
                  </a:moveTo>
                  <a:lnTo>
                    <a:pt x="10845" y="11628"/>
                  </a:lnTo>
                  <a:lnTo>
                    <a:pt x="0" y="0"/>
                  </a:lnTo>
                  <a:lnTo>
                    <a:pt x="31328" y="5582"/>
                  </a:lnTo>
                  <a:lnTo>
                    <a:pt x="8036" y="27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7"/>
            <p:cNvSpPr/>
            <p:nvPr/>
          </p:nvSpPr>
          <p:spPr>
            <a:xfrm>
              <a:off x="1339451" y="1974822"/>
              <a:ext cx="3194050" cy="615315"/>
            </a:xfrm>
            <a:custGeom>
              <a:rect b="b" l="l" r="r" t="t"/>
              <a:pathLst>
                <a:path extrusionOk="0" h="615314" w="3194050">
                  <a:moveTo>
                    <a:pt x="3193607" y="5582"/>
                  </a:moveTo>
                  <a:lnTo>
                    <a:pt x="3170316" y="27274"/>
                  </a:lnTo>
                  <a:lnTo>
                    <a:pt x="3173125" y="11628"/>
                  </a:lnTo>
                  <a:lnTo>
                    <a:pt x="3162279" y="0"/>
                  </a:lnTo>
                  <a:lnTo>
                    <a:pt x="3193607" y="5582"/>
                  </a:lnTo>
                  <a:close/>
                </a:path>
                <a:path extrusionOk="0" h="615314" w="3194050">
                  <a:moveTo>
                    <a:pt x="1625909" y="614974"/>
                  </a:moveTo>
                  <a:lnTo>
                    <a:pt x="0" y="415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1319324" y="2005296"/>
              <a:ext cx="31750" cy="27305"/>
            </a:xfrm>
            <a:custGeom>
              <a:rect b="b" l="l" r="r" t="t"/>
              <a:pathLst>
                <a:path extrusionOk="0" h="27305" w="31750">
                  <a:moveTo>
                    <a:pt x="22082" y="26847"/>
                  </a:moveTo>
                  <a:lnTo>
                    <a:pt x="0" y="3947"/>
                  </a:ln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7"/>
            <p:cNvSpPr/>
            <p:nvPr/>
          </p:nvSpPr>
          <p:spPr>
            <a:xfrm>
              <a:off x="1319324" y="2005296"/>
              <a:ext cx="1646555" cy="584835"/>
            </a:xfrm>
            <a:custGeom>
              <a:rect b="b" l="l" r="r" t="t"/>
              <a:pathLst>
                <a:path extrusionOk="0" h="584835" w="1646555">
                  <a:moveTo>
                    <a:pt x="0" y="3947"/>
                  </a:move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lnTo>
                    <a:pt x="0" y="3947"/>
                  </a:lnTo>
                  <a:close/>
                </a:path>
                <a:path extrusionOk="0" h="584835" w="1646555">
                  <a:moveTo>
                    <a:pt x="1646036" y="584499"/>
                  </a:moveTo>
                  <a:lnTo>
                    <a:pt x="834202" y="41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7"/>
            <p:cNvSpPr/>
            <p:nvPr/>
          </p:nvSpPr>
          <p:spPr>
            <a:xfrm>
              <a:off x="2136173" y="1997011"/>
              <a:ext cx="31750" cy="28575"/>
            </a:xfrm>
            <a:custGeom>
              <a:rect b="b" l="l" r="r" t="t"/>
              <a:pathLst>
                <a:path extrusionOk="0" h="28575" w="31750">
                  <a:moveTo>
                    <a:pt x="14864" y="28128"/>
                  </a:moveTo>
                  <a:lnTo>
                    <a:pt x="0" y="0"/>
                  </a:lnTo>
                  <a:lnTo>
                    <a:pt x="31399" y="4978"/>
                  </a:lnTo>
                  <a:lnTo>
                    <a:pt x="17353" y="12410"/>
                  </a:lnTo>
                  <a:lnTo>
                    <a:pt x="14864" y="28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7"/>
            <p:cNvSpPr/>
            <p:nvPr/>
          </p:nvSpPr>
          <p:spPr>
            <a:xfrm>
              <a:off x="1336713" y="1985276"/>
              <a:ext cx="3200400" cy="604520"/>
            </a:xfrm>
            <a:custGeom>
              <a:rect b="b" l="l" r="r" t="t"/>
              <a:pathLst>
                <a:path extrusionOk="0" h="604519" w="3200400">
                  <a:moveTo>
                    <a:pt x="799459" y="11734"/>
                  </a:moveTo>
                  <a:lnTo>
                    <a:pt x="830859" y="16713"/>
                  </a:lnTo>
                  <a:lnTo>
                    <a:pt x="816813" y="24145"/>
                  </a:lnTo>
                  <a:lnTo>
                    <a:pt x="814324" y="39862"/>
                  </a:lnTo>
                  <a:lnTo>
                    <a:pt x="799459" y="11734"/>
                  </a:lnTo>
                  <a:close/>
                </a:path>
                <a:path extrusionOk="0" h="604519" w="3200400">
                  <a:moveTo>
                    <a:pt x="2158492" y="604520"/>
                  </a:moveTo>
                  <a:lnTo>
                    <a:pt x="2386076" y="7112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817880" y="0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0" y="35560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320040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1" name="Google Shape;1381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52965" y="2589796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2" name="Google Shape;1382;p57"/>
            <p:cNvSpPr/>
            <p:nvPr/>
          </p:nvSpPr>
          <p:spPr>
            <a:xfrm>
              <a:off x="3354743" y="2591574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7"/>
            <p:cNvSpPr/>
            <p:nvPr/>
          </p:nvSpPr>
          <p:spPr>
            <a:xfrm>
              <a:off x="1462951" y="1661680"/>
              <a:ext cx="117475" cy="121285"/>
            </a:xfrm>
            <a:custGeom>
              <a:rect b="b" l="l" r="r" t="t"/>
              <a:pathLst>
                <a:path extrusionOk="0" h="121285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1467423" y="1677696"/>
              <a:ext cx="88900" cy="69850"/>
            </a:xfrm>
            <a:custGeom>
              <a:rect b="b" l="l" r="r" t="t"/>
              <a:pathLst>
                <a:path extrusionOk="0" h="69850" w="88900">
                  <a:moveTo>
                    <a:pt x="29510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0" y="18523"/>
                  </a:lnTo>
                  <a:lnTo>
                    <a:pt x="29510" y="39866"/>
                  </a:lnTo>
                  <a:close/>
                </a:path>
                <a:path extrusionOk="0" h="69850" w="88900">
                  <a:moveTo>
                    <a:pt x="50707" y="48033"/>
                  </a:moveTo>
                  <a:lnTo>
                    <a:pt x="0" y="48033"/>
                  </a:lnTo>
                  <a:lnTo>
                    <a:pt x="0" y="39866"/>
                  </a:lnTo>
                  <a:lnTo>
                    <a:pt x="50707" y="39866"/>
                  </a:lnTo>
                  <a:lnTo>
                    <a:pt x="50707" y="48033"/>
                  </a:lnTo>
                  <a:close/>
                </a:path>
                <a:path extrusionOk="0" h="69850" w="88900">
                  <a:moveTo>
                    <a:pt x="29510" y="69328"/>
                  </a:moveTo>
                  <a:lnTo>
                    <a:pt x="21197" y="69328"/>
                  </a:lnTo>
                  <a:lnTo>
                    <a:pt x="21197" y="48033"/>
                  </a:lnTo>
                  <a:lnTo>
                    <a:pt x="29510" y="48033"/>
                  </a:lnTo>
                  <a:lnTo>
                    <a:pt x="29510" y="69328"/>
                  </a:lnTo>
                  <a:close/>
                </a:path>
                <a:path extrusionOk="0" h="69850" w="88900">
                  <a:moveTo>
                    <a:pt x="88893" y="69328"/>
                  </a:moveTo>
                  <a:lnTo>
                    <a:pt x="79558" y="69328"/>
                  </a:lnTo>
                  <a:lnTo>
                    <a:pt x="79558" y="20030"/>
                  </a:lnTo>
                  <a:lnTo>
                    <a:pt x="63174" y="20030"/>
                  </a:lnTo>
                  <a:lnTo>
                    <a:pt x="63174" y="13321"/>
                  </a:lnTo>
                  <a:lnTo>
                    <a:pt x="69494" y="12705"/>
                  </a:lnTo>
                  <a:lnTo>
                    <a:pt x="73902" y="11676"/>
                  </a:lnTo>
                  <a:lnTo>
                    <a:pt x="78894" y="8791"/>
                  </a:lnTo>
                  <a:lnTo>
                    <a:pt x="80757" y="5380"/>
                  </a:lnTo>
                  <a:lnTo>
                    <a:pt x="81989" y="0"/>
                  </a:lnTo>
                  <a:lnTo>
                    <a:pt x="88893" y="0"/>
                  </a:lnTo>
                  <a:lnTo>
                    <a:pt x="88893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1887893" y="1661680"/>
              <a:ext cx="92710" cy="121285"/>
            </a:xfrm>
            <a:custGeom>
              <a:rect b="b" l="l" r="r" t="t"/>
              <a:pathLst>
                <a:path extrusionOk="0" h="121285" w="92710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1892025" y="1677696"/>
              <a:ext cx="64769" cy="69850"/>
            </a:xfrm>
            <a:custGeom>
              <a:rect b="b" l="l" r="r" t="t"/>
              <a:pathLst>
                <a:path extrusionOk="0" h="69850" w="64769">
                  <a:moveTo>
                    <a:pt x="24405" y="46089"/>
                  </a:moveTo>
                  <a:lnTo>
                    <a:pt x="0" y="46089"/>
                  </a:lnTo>
                  <a:lnTo>
                    <a:pt x="0" y="37094"/>
                  </a:lnTo>
                  <a:lnTo>
                    <a:pt x="24405" y="37094"/>
                  </a:lnTo>
                  <a:lnTo>
                    <a:pt x="24405" y="46089"/>
                  </a:lnTo>
                  <a:close/>
                </a:path>
                <a:path extrusionOk="0" h="69850" w="64769">
                  <a:moveTo>
                    <a:pt x="64230" y="69328"/>
                  </a:moveTo>
                  <a:lnTo>
                    <a:pt x="54895" y="69328"/>
                  </a:lnTo>
                  <a:lnTo>
                    <a:pt x="54895" y="20030"/>
                  </a:lnTo>
                  <a:lnTo>
                    <a:pt x="38511" y="20030"/>
                  </a:lnTo>
                  <a:lnTo>
                    <a:pt x="38511" y="13321"/>
                  </a:lnTo>
                  <a:lnTo>
                    <a:pt x="44831" y="12705"/>
                  </a:lnTo>
                  <a:lnTo>
                    <a:pt x="49239" y="11676"/>
                  </a:lnTo>
                  <a:lnTo>
                    <a:pt x="54231" y="8791"/>
                  </a:lnTo>
                  <a:lnTo>
                    <a:pt x="56094" y="5380"/>
                  </a:lnTo>
                  <a:lnTo>
                    <a:pt x="57326" y="0"/>
                  </a:lnTo>
                  <a:lnTo>
                    <a:pt x="64230" y="0"/>
                  </a:lnTo>
                  <a:lnTo>
                    <a:pt x="64230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7" name="Google Shape;1387;p5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317307" y="1329208"/>
              <a:ext cx="88893" cy="69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8" name="Google Shape;1388;p57"/>
            <p:cNvSpPr/>
            <p:nvPr/>
          </p:nvSpPr>
          <p:spPr>
            <a:xfrm>
              <a:off x="1708360" y="1563019"/>
              <a:ext cx="61594" cy="8890"/>
            </a:xfrm>
            <a:custGeom>
              <a:rect b="b" l="l" r="r" t="t"/>
              <a:pathLst>
                <a:path extrusionOk="0" h="8890" w="61594">
                  <a:moveTo>
                    <a:pt x="61042" y="8264"/>
                  </a:moveTo>
                  <a:lnTo>
                    <a:pt x="0" y="8264"/>
                  </a:lnTo>
                  <a:lnTo>
                    <a:pt x="0" y="0"/>
                  </a:lnTo>
                  <a:lnTo>
                    <a:pt x="61042" y="0"/>
                  </a:lnTo>
                  <a:lnTo>
                    <a:pt x="61042" y="82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9" name="Google Shape;1389;p5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418025" y="2709787"/>
              <a:ext cx="84819" cy="72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57"/>
            <p:cNvSpPr/>
            <p:nvPr/>
          </p:nvSpPr>
          <p:spPr>
            <a:xfrm>
              <a:off x="3884586" y="1640344"/>
              <a:ext cx="117475" cy="121285"/>
            </a:xfrm>
            <a:custGeom>
              <a:rect b="b" l="l" r="r" t="t"/>
              <a:pathLst>
                <a:path extrusionOk="0" h="121285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3889059" y="1656360"/>
              <a:ext cx="88900" cy="69850"/>
            </a:xfrm>
            <a:custGeom>
              <a:rect b="b" l="l" r="r" t="t"/>
              <a:pathLst>
                <a:path extrusionOk="0" h="69850" w="88900">
                  <a:moveTo>
                    <a:pt x="29510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0" y="18523"/>
                  </a:lnTo>
                  <a:lnTo>
                    <a:pt x="29510" y="39866"/>
                  </a:lnTo>
                  <a:close/>
                </a:path>
                <a:path extrusionOk="0" h="69850" w="88900">
                  <a:moveTo>
                    <a:pt x="50707" y="48033"/>
                  </a:moveTo>
                  <a:lnTo>
                    <a:pt x="0" y="48033"/>
                  </a:lnTo>
                  <a:lnTo>
                    <a:pt x="0" y="39866"/>
                  </a:lnTo>
                  <a:lnTo>
                    <a:pt x="50707" y="39866"/>
                  </a:lnTo>
                  <a:lnTo>
                    <a:pt x="50707" y="48033"/>
                  </a:lnTo>
                  <a:close/>
                </a:path>
                <a:path extrusionOk="0" h="69850" w="88900">
                  <a:moveTo>
                    <a:pt x="29510" y="69328"/>
                  </a:moveTo>
                  <a:lnTo>
                    <a:pt x="21197" y="69328"/>
                  </a:lnTo>
                  <a:lnTo>
                    <a:pt x="21197" y="48033"/>
                  </a:lnTo>
                  <a:lnTo>
                    <a:pt x="29510" y="48033"/>
                  </a:lnTo>
                  <a:lnTo>
                    <a:pt x="29510" y="69328"/>
                  </a:lnTo>
                  <a:close/>
                </a:path>
                <a:path extrusionOk="0" h="69850" w="88900">
                  <a:moveTo>
                    <a:pt x="88893" y="69328"/>
                  </a:moveTo>
                  <a:lnTo>
                    <a:pt x="79558" y="69328"/>
                  </a:lnTo>
                  <a:lnTo>
                    <a:pt x="79558" y="20030"/>
                  </a:lnTo>
                  <a:lnTo>
                    <a:pt x="63174" y="20030"/>
                  </a:lnTo>
                  <a:lnTo>
                    <a:pt x="63174" y="13321"/>
                  </a:lnTo>
                  <a:lnTo>
                    <a:pt x="69494" y="12705"/>
                  </a:lnTo>
                  <a:lnTo>
                    <a:pt x="73902" y="11676"/>
                  </a:lnTo>
                  <a:lnTo>
                    <a:pt x="78894" y="8791"/>
                  </a:lnTo>
                  <a:lnTo>
                    <a:pt x="80757" y="5380"/>
                  </a:lnTo>
                  <a:lnTo>
                    <a:pt x="81989" y="0"/>
                  </a:lnTo>
                  <a:lnTo>
                    <a:pt x="88893" y="0"/>
                  </a:lnTo>
                  <a:lnTo>
                    <a:pt x="88893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4330865" y="1654568"/>
              <a:ext cx="92710" cy="121285"/>
            </a:xfrm>
            <a:custGeom>
              <a:rect b="b" l="l" r="r" t="t"/>
              <a:pathLst>
                <a:path extrusionOk="0" h="121285" w="92710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4334997" y="1670584"/>
              <a:ext cx="64769" cy="69850"/>
            </a:xfrm>
            <a:custGeom>
              <a:rect b="b" l="l" r="r" t="t"/>
              <a:pathLst>
                <a:path extrusionOk="0" h="69850" w="64770">
                  <a:moveTo>
                    <a:pt x="24405" y="46089"/>
                  </a:moveTo>
                  <a:lnTo>
                    <a:pt x="0" y="46089"/>
                  </a:lnTo>
                  <a:lnTo>
                    <a:pt x="0" y="37094"/>
                  </a:lnTo>
                  <a:lnTo>
                    <a:pt x="24405" y="37094"/>
                  </a:lnTo>
                  <a:lnTo>
                    <a:pt x="24405" y="46089"/>
                  </a:lnTo>
                  <a:close/>
                </a:path>
                <a:path extrusionOk="0" h="69850" w="64770">
                  <a:moveTo>
                    <a:pt x="64230" y="69328"/>
                  </a:moveTo>
                  <a:lnTo>
                    <a:pt x="54895" y="69328"/>
                  </a:lnTo>
                  <a:lnTo>
                    <a:pt x="54895" y="20030"/>
                  </a:lnTo>
                  <a:lnTo>
                    <a:pt x="38511" y="20030"/>
                  </a:lnTo>
                  <a:lnTo>
                    <a:pt x="38511" y="13321"/>
                  </a:lnTo>
                  <a:lnTo>
                    <a:pt x="44832" y="12705"/>
                  </a:lnTo>
                  <a:lnTo>
                    <a:pt x="49239" y="11676"/>
                  </a:lnTo>
                  <a:lnTo>
                    <a:pt x="54231" y="8791"/>
                  </a:lnTo>
                  <a:lnTo>
                    <a:pt x="56094" y="5380"/>
                  </a:lnTo>
                  <a:lnTo>
                    <a:pt x="57326" y="0"/>
                  </a:lnTo>
                  <a:lnTo>
                    <a:pt x="64230" y="0"/>
                  </a:lnTo>
                  <a:lnTo>
                    <a:pt x="64230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4" name="Google Shape;1394;p5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572575" y="1336320"/>
              <a:ext cx="88893" cy="69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57"/>
            <p:cNvSpPr/>
            <p:nvPr/>
          </p:nvSpPr>
          <p:spPr>
            <a:xfrm>
              <a:off x="4119328" y="1548795"/>
              <a:ext cx="61594" cy="8890"/>
            </a:xfrm>
            <a:custGeom>
              <a:rect b="b" l="l" r="r" t="t"/>
              <a:pathLst>
                <a:path extrusionOk="0" h="8890" w="61595">
                  <a:moveTo>
                    <a:pt x="61042" y="8264"/>
                  </a:moveTo>
                  <a:lnTo>
                    <a:pt x="0" y="8264"/>
                  </a:lnTo>
                  <a:lnTo>
                    <a:pt x="0" y="0"/>
                  </a:lnTo>
                  <a:lnTo>
                    <a:pt x="61042" y="0"/>
                  </a:lnTo>
                  <a:lnTo>
                    <a:pt x="61042" y="82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6" name="Google Shape;1396;p5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15865" y="2709787"/>
              <a:ext cx="91737" cy="72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7" name="Google Shape;1397;p57"/>
            <p:cNvSpPr/>
            <p:nvPr/>
          </p:nvSpPr>
          <p:spPr>
            <a:xfrm>
              <a:off x="2935180" y="1138299"/>
              <a:ext cx="61594" cy="61594"/>
            </a:xfrm>
            <a:custGeom>
              <a:rect b="b" l="l" r="r" t="t"/>
              <a:pathLst>
                <a:path extrusionOk="0" h="61594" w="61594">
                  <a:moveTo>
                    <a:pt x="34712" y="61101"/>
                  </a:moveTo>
                  <a:lnTo>
                    <a:pt x="26447" y="61101"/>
                  </a:lnTo>
                  <a:lnTo>
                    <a:pt x="26447" y="34712"/>
                  </a:lnTo>
                  <a:lnTo>
                    <a:pt x="0" y="34712"/>
                  </a:lnTo>
                  <a:lnTo>
                    <a:pt x="0" y="26447"/>
                  </a:lnTo>
                  <a:lnTo>
                    <a:pt x="26447" y="26447"/>
                  </a:lnTo>
                  <a:lnTo>
                    <a:pt x="26447" y="0"/>
                  </a:lnTo>
                  <a:lnTo>
                    <a:pt x="34712" y="0"/>
                  </a:lnTo>
                  <a:lnTo>
                    <a:pt x="34712" y="26447"/>
                  </a:lnTo>
                  <a:lnTo>
                    <a:pt x="61042" y="26447"/>
                  </a:lnTo>
                  <a:lnTo>
                    <a:pt x="61042" y="34712"/>
                  </a:lnTo>
                  <a:lnTo>
                    <a:pt x="34712" y="34712"/>
                  </a:lnTo>
                  <a:lnTo>
                    <a:pt x="34712" y="61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8" name="Google Shape;1398;p5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81982" y="2117070"/>
              <a:ext cx="591608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5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97170" y="1999722"/>
              <a:ext cx="612889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5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826350" y="1964162"/>
              <a:ext cx="591608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5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580222" y="2077954"/>
              <a:ext cx="612889" cy="60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57"/>
            <p:cNvSpPr/>
            <p:nvPr/>
          </p:nvSpPr>
          <p:spPr>
            <a:xfrm>
              <a:off x="2428862" y="795248"/>
              <a:ext cx="1077595" cy="1969135"/>
            </a:xfrm>
            <a:custGeom>
              <a:rect b="b" l="l" r="r" t="t"/>
              <a:pathLst>
                <a:path extrusionOk="0" h="1969135" w="1077595">
                  <a:moveTo>
                    <a:pt x="51295" y="12598"/>
                  </a:moveTo>
                  <a:lnTo>
                    <a:pt x="41503" y="12598"/>
                  </a:lnTo>
                  <a:lnTo>
                    <a:pt x="35890" y="38493"/>
                  </a:lnTo>
                  <a:lnTo>
                    <a:pt x="32486" y="22364"/>
                  </a:lnTo>
                  <a:lnTo>
                    <a:pt x="30416" y="12598"/>
                  </a:lnTo>
                  <a:lnTo>
                    <a:pt x="20878" y="12598"/>
                  </a:lnTo>
                  <a:lnTo>
                    <a:pt x="15697" y="38392"/>
                  </a:lnTo>
                  <a:lnTo>
                    <a:pt x="10096" y="12598"/>
                  </a:lnTo>
                  <a:lnTo>
                    <a:pt x="0" y="12598"/>
                  </a:lnTo>
                  <a:lnTo>
                    <a:pt x="10096" y="48552"/>
                  </a:lnTo>
                  <a:lnTo>
                    <a:pt x="19862" y="48552"/>
                  </a:lnTo>
                  <a:lnTo>
                    <a:pt x="22072" y="38392"/>
                  </a:lnTo>
                  <a:lnTo>
                    <a:pt x="25565" y="22364"/>
                  </a:lnTo>
                  <a:lnTo>
                    <a:pt x="31203" y="48552"/>
                  </a:lnTo>
                  <a:lnTo>
                    <a:pt x="40868" y="48552"/>
                  </a:lnTo>
                  <a:lnTo>
                    <a:pt x="43789" y="38493"/>
                  </a:lnTo>
                  <a:lnTo>
                    <a:pt x="51295" y="12598"/>
                  </a:lnTo>
                  <a:close/>
                </a:path>
                <a:path extrusionOk="0" h="1969135" w="1077595">
                  <a:moveTo>
                    <a:pt x="90182" y="34048"/>
                  </a:moveTo>
                  <a:lnTo>
                    <a:pt x="54457" y="34048"/>
                  </a:lnTo>
                  <a:lnTo>
                    <a:pt x="54457" y="42722"/>
                  </a:lnTo>
                  <a:lnTo>
                    <a:pt x="90182" y="42722"/>
                  </a:lnTo>
                  <a:lnTo>
                    <a:pt x="90182" y="34048"/>
                  </a:lnTo>
                  <a:close/>
                </a:path>
                <a:path extrusionOk="0" h="1969135" w="1077595">
                  <a:moveTo>
                    <a:pt x="90182" y="18630"/>
                  </a:moveTo>
                  <a:lnTo>
                    <a:pt x="54457" y="18630"/>
                  </a:lnTo>
                  <a:lnTo>
                    <a:pt x="54457" y="27317"/>
                  </a:lnTo>
                  <a:lnTo>
                    <a:pt x="90182" y="27317"/>
                  </a:lnTo>
                  <a:lnTo>
                    <a:pt x="90182" y="18630"/>
                  </a:lnTo>
                  <a:close/>
                </a:path>
                <a:path extrusionOk="0" h="1969135" w="1077595">
                  <a:moveTo>
                    <a:pt x="126365" y="27673"/>
                  </a:moveTo>
                  <a:lnTo>
                    <a:pt x="125272" y="24803"/>
                  </a:lnTo>
                  <a:lnTo>
                    <a:pt x="124891" y="23799"/>
                  </a:lnTo>
                  <a:lnTo>
                    <a:pt x="120446" y="19786"/>
                  </a:lnTo>
                  <a:lnTo>
                    <a:pt x="118999" y="18478"/>
                  </a:lnTo>
                  <a:lnTo>
                    <a:pt x="115544" y="17157"/>
                  </a:lnTo>
                  <a:lnTo>
                    <a:pt x="109626" y="17157"/>
                  </a:lnTo>
                  <a:lnTo>
                    <a:pt x="107962" y="17399"/>
                  </a:lnTo>
                  <a:lnTo>
                    <a:pt x="105791" y="18224"/>
                  </a:lnTo>
                  <a:lnTo>
                    <a:pt x="104660" y="18846"/>
                  </a:lnTo>
                  <a:lnTo>
                    <a:pt x="103200" y="19786"/>
                  </a:lnTo>
                  <a:lnTo>
                    <a:pt x="104914" y="9334"/>
                  </a:lnTo>
                  <a:lnTo>
                    <a:pt x="124485" y="9334"/>
                  </a:lnTo>
                  <a:lnTo>
                    <a:pt x="124485" y="1346"/>
                  </a:lnTo>
                  <a:lnTo>
                    <a:pt x="98120" y="1346"/>
                  </a:lnTo>
                  <a:lnTo>
                    <a:pt x="94754" y="27774"/>
                  </a:lnTo>
                  <a:lnTo>
                    <a:pt x="103200" y="28168"/>
                  </a:lnTo>
                  <a:lnTo>
                    <a:pt x="103949" y="26746"/>
                  </a:lnTo>
                  <a:lnTo>
                    <a:pt x="105067" y="25768"/>
                  </a:lnTo>
                  <a:lnTo>
                    <a:pt x="107365" y="24942"/>
                  </a:lnTo>
                  <a:lnTo>
                    <a:pt x="108356" y="24803"/>
                  </a:lnTo>
                  <a:lnTo>
                    <a:pt x="111925" y="24803"/>
                  </a:lnTo>
                  <a:lnTo>
                    <a:pt x="113703" y="25641"/>
                  </a:lnTo>
                  <a:lnTo>
                    <a:pt x="115989" y="29006"/>
                  </a:lnTo>
                  <a:lnTo>
                    <a:pt x="116560" y="31076"/>
                  </a:lnTo>
                  <a:lnTo>
                    <a:pt x="116560" y="36004"/>
                  </a:lnTo>
                  <a:lnTo>
                    <a:pt x="115951" y="38061"/>
                  </a:lnTo>
                  <a:lnTo>
                    <a:pt x="113512" y="41338"/>
                  </a:lnTo>
                  <a:lnTo>
                    <a:pt x="111734" y="42164"/>
                  </a:lnTo>
                  <a:lnTo>
                    <a:pt x="107378" y="42164"/>
                  </a:lnTo>
                  <a:lnTo>
                    <a:pt x="105841" y="41605"/>
                  </a:lnTo>
                  <a:lnTo>
                    <a:pt x="103733" y="39382"/>
                  </a:lnTo>
                  <a:lnTo>
                    <a:pt x="103022" y="37807"/>
                  </a:lnTo>
                  <a:lnTo>
                    <a:pt x="102641" y="35763"/>
                  </a:lnTo>
                  <a:lnTo>
                    <a:pt x="93268" y="35763"/>
                  </a:lnTo>
                  <a:lnTo>
                    <a:pt x="93599" y="40246"/>
                  </a:lnTo>
                  <a:lnTo>
                    <a:pt x="95237" y="43713"/>
                  </a:lnTo>
                  <a:lnTo>
                    <a:pt x="101079" y="48590"/>
                  </a:lnTo>
                  <a:lnTo>
                    <a:pt x="104825" y="49809"/>
                  </a:lnTo>
                  <a:lnTo>
                    <a:pt x="115023" y="49809"/>
                  </a:lnTo>
                  <a:lnTo>
                    <a:pt x="119265" y="48069"/>
                  </a:lnTo>
                  <a:lnTo>
                    <a:pt x="124104" y="42164"/>
                  </a:lnTo>
                  <a:lnTo>
                    <a:pt x="124942" y="41122"/>
                  </a:lnTo>
                  <a:lnTo>
                    <a:pt x="126365" y="37172"/>
                  </a:lnTo>
                  <a:lnTo>
                    <a:pt x="126365" y="27673"/>
                  </a:lnTo>
                  <a:close/>
                </a:path>
                <a:path extrusionOk="0" h="1969135" w="1077595">
                  <a:moveTo>
                    <a:pt x="164160" y="17208"/>
                  </a:moveTo>
                  <a:lnTo>
                    <a:pt x="162928" y="11112"/>
                  </a:lnTo>
                  <a:lnTo>
                    <a:pt x="161226" y="8140"/>
                  </a:lnTo>
                  <a:lnTo>
                    <a:pt x="158026" y="2540"/>
                  </a:lnTo>
                  <a:lnTo>
                    <a:pt x="154457" y="762"/>
                  </a:lnTo>
                  <a:lnTo>
                    <a:pt x="154457" y="19342"/>
                  </a:lnTo>
                  <a:lnTo>
                    <a:pt x="154457" y="30607"/>
                  </a:lnTo>
                  <a:lnTo>
                    <a:pt x="154025" y="34810"/>
                  </a:lnTo>
                  <a:lnTo>
                    <a:pt x="152285" y="40640"/>
                  </a:lnTo>
                  <a:lnTo>
                    <a:pt x="150456" y="42087"/>
                  </a:lnTo>
                  <a:lnTo>
                    <a:pt x="144868" y="42087"/>
                  </a:lnTo>
                  <a:lnTo>
                    <a:pt x="143014" y="40640"/>
                  </a:lnTo>
                  <a:lnTo>
                    <a:pt x="141211" y="34810"/>
                  </a:lnTo>
                  <a:lnTo>
                    <a:pt x="140766" y="30607"/>
                  </a:lnTo>
                  <a:lnTo>
                    <a:pt x="140766" y="19342"/>
                  </a:lnTo>
                  <a:lnTo>
                    <a:pt x="141211" y="15074"/>
                  </a:lnTo>
                  <a:lnTo>
                    <a:pt x="143014" y="9525"/>
                  </a:lnTo>
                  <a:lnTo>
                    <a:pt x="144868" y="8140"/>
                  </a:lnTo>
                  <a:lnTo>
                    <a:pt x="150456" y="8140"/>
                  </a:lnTo>
                  <a:lnTo>
                    <a:pt x="152285" y="9525"/>
                  </a:lnTo>
                  <a:lnTo>
                    <a:pt x="154025" y="15074"/>
                  </a:lnTo>
                  <a:lnTo>
                    <a:pt x="154457" y="19342"/>
                  </a:lnTo>
                  <a:lnTo>
                    <a:pt x="154457" y="762"/>
                  </a:lnTo>
                  <a:lnTo>
                    <a:pt x="153746" y="393"/>
                  </a:lnTo>
                  <a:lnTo>
                    <a:pt x="141566" y="393"/>
                  </a:lnTo>
                  <a:lnTo>
                    <a:pt x="137299" y="2540"/>
                  </a:lnTo>
                  <a:lnTo>
                    <a:pt x="132384" y="11112"/>
                  </a:lnTo>
                  <a:lnTo>
                    <a:pt x="131165" y="17208"/>
                  </a:lnTo>
                  <a:lnTo>
                    <a:pt x="131165" y="32994"/>
                  </a:lnTo>
                  <a:lnTo>
                    <a:pt x="132384" y="39077"/>
                  </a:lnTo>
                  <a:lnTo>
                    <a:pt x="137299" y="47612"/>
                  </a:lnTo>
                  <a:lnTo>
                    <a:pt x="141566" y="49745"/>
                  </a:lnTo>
                  <a:lnTo>
                    <a:pt x="153746" y="49745"/>
                  </a:lnTo>
                  <a:lnTo>
                    <a:pt x="158026" y="47612"/>
                  </a:lnTo>
                  <a:lnTo>
                    <a:pt x="161201" y="42087"/>
                  </a:lnTo>
                  <a:lnTo>
                    <a:pt x="162928" y="39077"/>
                  </a:lnTo>
                  <a:lnTo>
                    <a:pt x="164160" y="32994"/>
                  </a:lnTo>
                  <a:lnTo>
                    <a:pt x="164160" y="17208"/>
                  </a:lnTo>
                  <a:close/>
                </a:path>
                <a:path extrusionOk="0" h="1969135" w="1077595">
                  <a:moveTo>
                    <a:pt x="180670" y="38722"/>
                  </a:moveTo>
                  <a:lnTo>
                    <a:pt x="170510" y="38722"/>
                  </a:lnTo>
                  <a:lnTo>
                    <a:pt x="170510" y="48552"/>
                  </a:lnTo>
                  <a:lnTo>
                    <a:pt x="176212" y="48552"/>
                  </a:lnTo>
                  <a:lnTo>
                    <a:pt x="176085" y="50774"/>
                  </a:lnTo>
                  <a:lnTo>
                    <a:pt x="175564" y="52501"/>
                  </a:lnTo>
                  <a:lnTo>
                    <a:pt x="173799" y="54952"/>
                  </a:lnTo>
                  <a:lnTo>
                    <a:pt x="172402" y="55854"/>
                  </a:lnTo>
                  <a:lnTo>
                    <a:pt x="170510" y="56375"/>
                  </a:lnTo>
                  <a:lnTo>
                    <a:pt x="170510" y="60007"/>
                  </a:lnTo>
                  <a:lnTo>
                    <a:pt x="171094" y="60007"/>
                  </a:lnTo>
                  <a:lnTo>
                    <a:pt x="172186" y="59677"/>
                  </a:lnTo>
                  <a:lnTo>
                    <a:pt x="180670" y="48729"/>
                  </a:lnTo>
                  <a:lnTo>
                    <a:pt x="180670" y="38722"/>
                  </a:lnTo>
                  <a:close/>
                </a:path>
                <a:path extrusionOk="0" h="1969135" w="1077595">
                  <a:moveTo>
                    <a:pt x="224269" y="24726"/>
                  </a:moveTo>
                  <a:lnTo>
                    <a:pt x="222935" y="20332"/>
                  </a:lnTo>
                  <a:lnTo>
                    <a:pt x="222694" y="20027"/>
                  </a:lnTo>
                  <a:lnTo>
                    <a:pt x="220548" y="17284"/>
                  </a:lnTo>
                  <a:lnTo>
                    <a:pt x="217589" y="13512"/>
                  </a:lnTo>
                  <a:lnTo>
                    <a:pt x="214401" y="12052"/>
                  </a:lnTo>
                  <a:lnTo>
                    <a:pt x="214401" y="34290"/>
                  </a:lnTo>
                  <a:lnTo>
                    <a:pt x="213728" y="36868"/>
                  </a:lnTo>
                  <a:lnTo>
                    <a:pt x="211048" y="40779"/>
                  </a:lnTo>
                  <a:lnTo>
                    <a:pt x="209169" y="41757"/>
                  </a:lnTo>
                  <a:lnTo>
                    <a:pt x="203949" y="41757"/>
                  </a:lnTo>
                  <a:lnTo>
                    <a:pt x="201879" y="40754"/>
                  </a:lnTo>
                  <a:lnTo>
                    <a:pt x="199148" y="36703"/>
                  </a:lnTo>
                  <a:lnTo>
                    <a:pt x="198501" y="34290"/>
                  </a:lnTo>
                  <a:lnTo>
                    <a:pt x="198462" y="28460"/>
                  </a:lnTo>
                  <a:lnTo>
                    <a:pt x="198793" y="26327"/>
                  </a:lnTo>
                  <a:lnTo>
                    <a:pt x="200736" y="21577"/>
                  </a:lnTo>
                  <a:lnTo>
                    <a:pt x="203073" y="20027"/>
                  </a:lnTo>
                  <a:lnTo>
                    <a:pt x="209854" y="20027"/>
                  </a:lnTo>
                  <a:lnTo>
                    <a:pt x="212153" y="21602"/>
                  </a:lnTo>
                  <a:lnTo>
                    <a:pt x="214071" y="26441"/>
                  </a:lnTo>
                  <a:lnTo>
                    <a:pt x="214388" y="28460"/>
                  </a:lnTo>
                  <a:lnTo>
                    <a:pt x="214401" y="34290"/>
                  </a:lnTo>
                  <a:lnTo>
                    <a:pt x="214401" y="12052"/>
                  </a:lnTo>
                  <a:lnTo>
                    <a:pt x="213880" y="11811"/>
                  </a:lnTo>
                  <a:lnTo>
                    <a:pt x="206540" y="11811"/>
                  </a:lnTo>
                  <a:lnTo>
                    <a:pt x="204381" y="12357"/>
                  </a:lnTo>
                  <a:lnTo>
                    <a:pt x="202692" y="13462"/>
                  </a:lnTo>
                  <a:lnTo>
                    <a:pt x="201256" y="14338"/>
                  </a:lnTo>
                  <a:lnTo>
                    <a:pt x="199948" y="15608"/>
                  </a:lnTo>
                  <a:lnTo>
                    <a:pt x="198767" y="17284"/>
                  </a:lnTo>
                  <a:lnTo>
                    <a:pt x="198767" y="0"/>
                  </a:lnTo>
                  <a:lnTo>
                    <a:pt x="189395" y="0"/>
                  </a:lnTo>
                  <a:lnTo>
                    <a:pt x="189395" y="48552"/>
                  </a:lnTo>
                  <a:lnTo>
                    <a:pt x="198602" y="48552"/>
                  </a:lnTo>
                  <a:lnTo>
                    <a:pt x="198602" y="44043"/>
                  </a:lnTo>
                  <a:lnTo>
                    <a:pt x="199847" y="45796"/>
                  </a:lnTo>
                  <a:lnTo>
                    <a:pt x="201015" y="47028"/>
                  </a:lnTo>
                  <a:lnTo>
                    <a:pt x="203898" y="48920"/>
                  </a:lnTo>
                  <a:lnTo>
                    <a:pt x="206286" y="49517"/>
                  </a:lnTo>
                  <a:lnTo>
                    <a:pt x="213982" y="49517"/>
                  </a:lnTo>
                  <a:lnTo>
                    <a:pt x="217665" y="47675"/>
                  </a:lnTo>
                  <a:lnTo>
                    <a:pt x="220281" y="44043"/>
                  </a:lnTo>
                  <a:lnTo>
                    <a:pt x="221919" y="41757"/>
                  </a:lnTo>
                  <a:lnTo>
                    <a:pt x="222948" y="40335"/>
                  </a:lnTo>
                  <a:lnTo>
                    <a:pt x="224269" y="35699"/>
                  </a:lnTo>
                  <a:lnTo>
                    <a:pt x="224269" y="24726"/>
                  </a:lnTo>
                  <a:close/>
                </a:path>
                <a:path extrusionOk="0" h="1969135" w="1077595">
                  <a:moveTo>
                    <a:pt x="264706" y="34048"/>
                  </a:moveTo>
                  <a:lnTo>
                    <a:pt x="228968" y="34048"/>
                  </a:lnTo>
                  <a:lnTo>
                    <a:pt x="228968" y="42722"/>
                  </a:lnTo>
                  <a:lnTo>
                    <a:pt x="264706" y="42722"/>
                  </a:lnTo>
                  <a:lnTo>
                    <a:pt x="264706" y="34048"/>
                  </a:lnTo>
                  <a:close/>
                </a:path>
                <a:path extrusionOk="0" h="1969135" w="1077595">
                  <a:moveTo>
                    <a:pt x="264706" y="18630"/>
                  </a:moveTo>
                  <a:lnTo>
                    <a:pt x="228968" y="18630"/>
                  </a:lnTo>
                  <a:lnTo>
                    <a:pt x="228968" y="27317"/>
                  </a:lnTo>
                  <a:lnTo>
                    <a:pt x="264706" y="27317"/>
                  </a:lnTo>
                  <a:lnTo>
                    <a:pt x="264706" y="18630"/>
                  </a:lnTo>
                  <a:close/>
                </a:path>
                <a:path extrusionOk="0" h="1969135" w="1077595">
                  <a:moveTo>
                    <a:pt x="286499" y="25273"/>
                  </a:moveTo>
                  <a:lnTo>
                    <a:pt x="267563" y="25273"/>
                  </a:lnTo>
                  <a:lnTo>
                    <a:pt x="267563" y="34175"/>
                  </a:lnTo>
                  <a:lnTo>
                    <a:pt x="286499" y="34175"/>
                  </a:lnTo>
                  <a:lnTo>
                    <a:pt x="286499" y="25273"/>
                  </a:lnTo>
                  <a:close/>
                </a:path>
                <a:path extrusionOk="0" h="1969135" w="1077595">
                  <a:moveTo>
                    <a:pt x="314032" y="723"/>
                  </a:moveTo>
                  <a:lnTo>
                    <a:pt x="306209" y="723"/>
                  </a:lnTo>
                  <a:lnTo>
                    <a:pt x="306095" y="1778"/>
                  </a:lnTo>
                  <a:lnTo>
                    <a:pt x="305435" y="4064"/>
                  </a:lnTo>
                  <a:lnTo>
                    <a:pt x="293141" y="9169"/>
                  </a:lnTo>
                  <a:lnTo>
                    <a:pt x="293141" y="15570"/>
                  </a:lnTo>
                  <a:lnTo>
                    <a:pt x="304393" y="15570"/>
                  </a:lnTo>
                  <a:lnTo>
                    <a:pt x="304393" y="48552"/>
                  </a:lnTo>
                  <a:lnTo>
                    <a:pt x="314032" y="48552"/>
                  </a:lnTo>
                  <a:lnTo>
                    <a:pt x="314032" y="723"/>
                  </a:lnTo>
                  <a:close/>
                </a:path>
                <a:path extrusionOk="0" h="1969135" w="1077595">
                  <a:moveTo>
                    <a:pt x="361124" y="17208"/>
                  </a:moveTo>
                  <a:lnTo>
                    <a:pt x="359892" y="11112"/>
                  </a:lnTo>
                  <a:lnTo>
                    <a:pt x="358203" y="8140"/>
                  </a:lnTo>
                  <a:lnTo>
                    <a:pt x="354990" y="2540"/>
                  </a:lnTo>
                  <a:lnTo>
                    <a:pt x="351421" y="749"/>
                  </a:lnTo>
                  <a:lnTo>
                    <a:pt x="351421" y="19342"/>
                  </a:lnTo>
                  <a:lnTo>
                    <a:pt x="351421" y="30607"/>
                  </a:lnTo>
                  <a:lnTo>
                    <a:pt x="350989" y="34810"/>
                  </a:lnTo>
                  <a:lnTo>
                    <a:pt x="349250" y="40640"/>
                  </a:lnTo>
                  <a:lnTo>
                    <a:pt x="347421" y="42087"/>
                  </a:lnTo>
                  <a:lnTo>
                    <a:pt x="341833" y="42087"/>
                  </a:lnTo>
                  <a:lnTo>
                    <a:pt x="339991" y="40640"/>
                  </a:lnTo>
                  <a:lnTo>
                    <a:pt x="338188" y="34810"/>
                  </a:lnTo>
                  <a:lnTo>
                    <a:pt x="337731" y="30607"/>
                  </a:lnTo>
                  <a:lnTo>
                    <a:pt x="337731" y="19342"/>
                  </a:lnTo>
                  <a:lnTo>
                    <a:pt x="338188" y="15074"/>
                  </a:lnTo>
                  <a:lnTo>
                    <a:pt x="339991" y="9525"/>
                  </a:lnTo>
                  <a:lnTo>
                    <a:pt x="341833" y="8140"/>
                  </a:lnTo>
                  <a:lnTo>
                    <a:pt x="347421" y="8140"/>
                  </a:lnTo>
                  <a:lnTo>
                    <a:pt x="349250" y="9525"/>
                  </a:lnTo>
                  <a:lnTo>
                    <a:pt x="350989" y="15074"/>
                  </a:lnTo>
                  <a:lnTo>
                    <a:pt x="351421" y="19342"/>
                  </a:lnTo>
                  <a:lnTo>
                    <a:pt x="351421" y="749"/>
                  </a:lnTo>
                  <a:lnTo>
                    <a:pt x="350723" y="393"/>
                  </a:lnTo>
                  <a:lnTo>
                    <a:pt x="338531" y="393"/>
                  </a:lnTo>
                  <a:lnTo>
                    <a:pt x="334264" y="2540"/>
                  </a:lnTo>
                  <a:lnTo>
                    <a:pt x="329361" y="11112"/>
                  </a:lnTo>
                  <a:lnTo>
                    <a:pt x="328129" y="17208"/>
                  </a:lnTo>
                  <a:lnTo>
                    <a:pt x="328129" y="32994"/>
                  </a:lnTo>
                  <a:lnTo>
                    <a:pt x="329361" y="39077"/>
                  </a:lnTo>
                  <a:lnTo>
                    <a:pt x="334264" y="47612"/>
                  </a:lnTo>
                  <a:lnTo>
                    <a:pt x="338531" y="49745"/>
                  </a:lnTo>
                  <a:lnTo>
                    <a:pt x="350723" y="49745"/>
                  </a:lnTo>
                  <a:lnTo>
                    <a:pt x="354990" y="47612"/>
                  </a:lnTo>
                  <a:lnTo>
                    <a:pt x="358165" y="42087"/>
                  </a:lnTo>
                  <a:lnTo>
                    <a:pt x="359892" y="39077"/>
                  </a:lnTo>
                  <a:lnTo>
                    <a:pt x="361124" y="32994"/>
                  </a:lnTo>
                  <a:lnTo>
                    <a:pt x="361124" y="17208"/>
                  </a:lnTo>
                  <a:close/>
                </a:path>
                <a:path extrusionOk="0" h="1969135" w="1077595">
                  <a:moveTo>
                    <a:pt x="398678" y="17208"/>
                  </a:moveTo>
                  <a:lnTo>
                    <a:pt x="397459" y="11112"/>
                  </a:lnTo>
                  <a:lnTo>
                    <a:pt x="395757" y="8140"/>
                  </a:lnTo>
                  <a:lnTo>
                    <a:pt x="392557" y="2540"/>
                  </a:lnTo>
                  <a:lnTo>
                    <a:pt x="388988" y="762"/>
                  </a:lnTo>
                  <a:lnTo>
                    <a:pt x="388988" y="19342"/>
                  </a:lnTo>
                  <a:lnTo>
                    <a:pt x="388988" y="30607"/>
                  </a:lnTo>
                  <a:lnTo>
                    <a:pt x="388543" y="34810"/>
                  </a:lnTo>
                  <a:lnTo>
                    <a:pt x="386816" y="40640"/>
                  </a:lnTo>
                  <a:lnTo>
                    <a:pt x="384987" y="42087"/>
                  </a:lnTo>
                  <a:lnTo>
                    <a:pt x="379399" y="42087"/>
                  </a:lnTo>
                  <a:lnTo>
                    <a:pt x="377545" y="40640"/>
                  </a:lnTo>
                  <a:lnTo>
                    <a:pt x="375742" y="34810"/>
                  </a:lnTo>
                  <a:lnTo>
                    <a:pt x="375297" y="30607"/>
                  </a:lnTo>
                  <a:lnTo>
                    <a:pt x="375297" y="19342"/>
                  </a:lnTo>
                  <a:lnTo>
                    <a:pt x="375742" y="15074"/>
                  </a:lnTo>
                  <a:lnTo>
                    <a:pt x="377545" y="9525"/>
                  </a:lnTo>
                  <a:lnTo>
                    <a:pt x="379399" y="8140"/>
                  </a:lnTo>
                  <a:lnTo>
                    <a:pt x="384987" y="8140"/>
                  </a:lnTo>
                  <a:lnTo>
                    <a:pt x="386816" y="9525"/>
                  </a:lnTo>
                  <a:lnTo>
                    <a:pt x="388543" y="15074"/>
                  </a:lnTo>
                  <a:lnTo>
                    <a:pt x="388988" y="19342"/>
                  </a:lnTo>
                  <a:lnTo>
                    <a:pt x="388988" y="762"/>
                  </a:lnTo>
                  <a:lnTo>
                    <a:pt x="388277" y="393"/>
                  </a:lnTo>
                  <a:lnTo>
                    <a:pt x="376097" y="393"/>
                  </a:lnTo>
                  <a:lnTo>
                    <a:pt x="371817" y="2540"/>
                  </a:lnTo>
                  <a:lnTo>
                    <a:pt x="366915" y="11112"/>
                  </a:lnTo>
                  <a:lnTo>
                    <a:pt x="365696" y="17208"/>
                  </a:lnTo>
                  <a:lnTo>
                    <a:pt x="365696" y="32994"/>
                  </a:lnTo>
                  <a:lnTo>
                    <a:pt x="366915" y="39077"/>
                  </a:lnTo>
                  <a:lnTo>
                    <a:pt x="371817" y="47612"/>
                  </a:lnTo>
                  <a:lnTo>
                    <a:pt x="376097" y="49745"/>
                  </a:lnTo>
                  <a:lnTo>
                    <a:pt x="388277" y="49745"/>
                  </a:lnTo>
                  <a:lnTo>
                    <a:pt x="392557" y="47612"/>
                  </a:lnTo>
                  <a:lnTo>
                    <a:pt x="395719" y="42087"/>
                  </a:lnTo>
                  <a:lnTo>
                    <a:pt x="397459" y="39077"/>
                  </a:lnTo>
                  <a:lnTo>
                    <a:pt x="398678" y="32994"/>
                  </a:lnTo>
                  <a:lnTo>
                    <a:pt x="398678" y="17208"/>
                  </a:lnTo>
                  <a:close/>
                </a:path>
                <a:path extrusionOk="0" h="1969135" w="1077595">
                  <a:moveTo>
                    <a:pt x="1077341" y="1898307"/>
                  </a:moveTo>
                  <a:lnTo>
                    <a:pt x="1065822" y="1898307"/>
                  </a:lnTo>
                  <a:lnTo>
                    <a:pt x="1065822" y="1898916"/>
                  </a:lnTo>
                  <a:lnTo>
                    <a:pt x="1065644" y="1899856"/>
                  </a:lnTo>
                  <a:lnTo>
                    <a:pt x="1046568" y="1910753"/>
                  </a:lnTo>
                  <a:lnTo>
                    <a:pt x="1046568" y="1920176"/>
                  </a:lnTo>
                  <a:lnTo>
                    <a:pt x="1063142" y="1920176"/>
                  </a:lnTo>
                  <a:lnTo>
                    <a:pt x="1063142" y="1968792"/>
                  </a:lnTo>
                  <a:lnTo>
                    <a:pt x="1077341" y="1968792"/>
                  </a:lnTo>
                  <a:lnTo>
                    <a:pt x="1077341" y="1898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04" name="Google Shape;1404;p5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6" name="Google Shape;1406;p5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407" name="Google Shape;1407;p5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08" name="Google Shape;1408;p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58"/>
          <p:cNvGrpSpPr/>
          <p:nvPr/>
        </p:nvGrpSpPr>
        <p:grpSpPr>
          <a:xfrm>
            <a:off x="392595" y="15252"/>
            <a:ext cx="4975225" cy="2884170"/>
            <a:chOff x="392595" y="15252"/>
            <a:chExt cx="4975225" cy="2884170"/>
          </a:xfrm>
        </p:grpSpPr>
        <p:sp>
          <p:nvSpPr>
            <p:cNvPr id="1414" name="Google Shape;1414;p58"/>
            <p:cNvSpPr/>
            <p:nvPr/>
          </p:nvSpPr>
          <p:spPr>
            <a:xfrm>
              <a:off x="392595" y="15252"/>
              <a:ext cx="4975225" cy="2884170"/>
            </a:xfrm>
            <a:custGeom>
              <a:rect b="b" l="l" r="r" t="t"/>
              <a:pathLst>
                <a:path extrusionOk="0" h="2884170" w="4975225">
                  <a:moveTo>
                    <a:pt x="4974844" y="2883916"/>
                  </a:moveTo>
                  <a:lnTo>
                    <a:pt x="0" y="2883916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4974844" y="28839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5" name="Google Shape;141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54643" y="15252"/>
              <a:ext cx="853439" cy="640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2031" y="698004"/>
              <a:ext cx="842771" cy="632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45471" y="890028"/>
              <a:ext cx="853439" cy="640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6671" y="1444764"/>
              <a:ext cx="807211" cy="604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74683" y="1423428"/>
              <a:ext cx="853439" cy="640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2007" y="822464"/>
              <a:ext cx="981455" cy="736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95919" y="1444764"/>
              <a:ext cx="856995" cy="643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5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2595" y="1494548"/>
              <a:ext cx="899667" cy="6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5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27391" y="1687319"/>
              <a:ext cx="216844" cy="102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85583" y="1743468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58"/>
            <p:cNvSpPr/>
            <p:nvPr/>
          </p:nvSpPr>
          <p:spPr>
            <a:xfrm>
              <a:off x="1187361" y="1745246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6" name="Google Shape;1426;p5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47105" y="1686288"/>
              <a:ext cx="202585" cy="8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03463" y="1729244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58"/>
            <p:cNvSpPr/>
            <p:nvPr/>
          </p:nvSpPr>
          <p:spPr>
            <a:xfrm>
              <a:off x="2005241" y="1731022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1845221" y="1294345"/>
              <a:ext cx="1016635" cy="194945"/>
            </a:xfrm>
            <a:custGeom>
              <a:rect b="b" l="l" r="r" t="t"/>
              <a:pathLst>
                <a:path extrusionOk="0" h="194944" w="1016635">
                  <a:moveTo>
                    <a:pt x="0" y="194868"/>
                  </a:moveTo>
                  <a:lnTo>
                    <a:pt x="101612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2852884" y="1283286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4693" y="24465"/>
                  </a:move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lnTo>
                    <a:pt x="4693" y="244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2852884" y="1283286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26776" y="7538"/>
                  </a:moveTo>
                  <a:lnTo>
                    <a:pt x="4693" y="24465"/>
                  </a:lnTo>
                  <a:lnTo>
                    <a:pt x="8463" y="11059"/>
                  </a:lnTo>
                  <a:lnTo>
                    <a:pt x="0" y="0"/>
                  </a:lnTo>
                  <a:lnTo>
                    <a:pt x="26776" y="753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2" name="Google Shape;1432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01635" y="1444764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58"/>
            <p:cNvSpPr/>
            <p:nvPr/>
          </p:nvSpPr>
          <p:spPr>
            <a:xfrm>
              <a:off x="1603413" y="1446542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2158611" y="2035202"/>
              <a:ext cx="327025" cy="577850"/>
            </a:xfrm>
            <a:custGeom>
              <a:rect b="b" l="l" r="r" t="t"/>
              <a:pathLst>
                <a:path extrusionOk="0" h="577850" w="327025">
                  <a:moveTo>
                    <a:pt x="326689" y="57770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2149436" y="2018951"/>
              <a:ext cx="23495" cy="27940"/>
            </a:xfrm>
            <a:custGeom>
              <a:rect b="b" l="l" r="r" t="t"/>
              <a:pathLst>
                <a:path extrusionOk="0" h="27939" w="23494">
                  <a:moveTo>
                    <a:pt x="1422" y="27807"/>
                  </a:moveTo>
                  <a:lnTo>
                    <a:pt x="0" y="0"/>
                  </a:lnTo>
                  <a:lnTo>
                    <a:pt x="23078" y="15539"/>
                  </a:lnTo>
                  <a:lnTo>
                    <a:pt x="9174" y="16250"/>
                  </a:lnTo>
                  <a:lnTo>
                    <a:pt x="1422" y="278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1349834" y="2018951"/>
              <a:ext cx="1136015" cy="594360"/>
            </a:xfrm>
            <a:custGeom>
              <a:rect b="b" l="l" r="r" t="t"/>
              <a:pathLst>
                <a:path extrusionOk="0" h="594360" w="1136014">
                  <a:moveTo>
                    <a:pt x="799602" y="0"/>
                  </a:moveTo>
                  <a:lnTo>
                    <a:pt x="822680" y="15539"/>
                  </a:lnTo>
                  <a:lnTo>
                    <a:pt x="808776" y="16250"/>
                  </a:lnTo>
                  <a:lnTo>
                    <a:pt x="801024" y="27807"/>
                  </a:lnTo>
                  <a:lnTo>
                    <a:pt x="799602" y="0"/>
                  </a:lnTo>
                  <a:close/>
                </a:path>
                <a:path extrusionOk="0" h="594360" w="1136014">
                  <a:moveTo>
                    <a:pt x="1135466" y="593958"/>
                  </a:moveTo>
                  <a:lnTo>
                    <a:pt x="0" y="2098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1333157" y="2031504"/>
              <a:ext cx="27940" cy="22860"/>
            </a:xfrm>
            <a:custGeom>
              <a:rect b="b" l="l" r="r" t="t"/>
              <a:pathLst>
                <a:path extrusionOk="0" h="22860" w="27940">
                  <a:moveTo>
                    <a:pt x="16606" y="22331"/>
                  </a:moveTo>
                  <a:lnTo>
                    <a:pt x="0" y="0"/>
                  </a:ln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1333157" y="2031504"/>
              <a:ext cx="27940" cy="22860"/>
            </a:xfrm>
            <a:custGeom>
              <a:rect b="b" l="l" r="r" t="t"/>
              <a:pathLst>
                <a:path extrusionOk="0" h="22860" w="27940">
                  <a:moveTo>
                    <a:pt x="0" y="0"/>
                  </a:moveTo>
                  <a:lnTo>
                    <a:pt x="27807" y="106"/>
                  </a:lnTo>
                  <a:lnTo>
                    <a:pt x="16677" y="8427"/>
                  </a:lnTo>
                  <a:lnTo>
                    <a:pt x="16606" y="223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9" name="Google Shape;1439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41283" y="261113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58"/>
            <p:cNvSpPr/>
            <p:nvPr/>
          </p:nvSpPr>
          <p:spPr>
            <a:xfrm>
              <a:off x="2343061" y="261291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1" name="Google Shape;1441;p5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38359" y="1673095"/>
              <a:ext cx="216844" cy="102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96551" y="1729244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58"/>
            <p:cNvSpPr/>
            <p:nvPr/>
          </p:nvSpPr>
          <p:spPr>
            <a:xfrm>
              <a:off x="3598329" y="1731022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4" name="Google Shape;1444;p5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258073" y="1672064"/>
              <a:ext cx="202585" cy="8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14430" y="1715020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6" name="Google Shape;1446;p58"/>
            <p:cNvSpPr/>
            <p:nvPr/>
          </p:nvSpPr>
          <p:spPr>
            <a:xfrm>
              <a:off x="4416209" y="1716798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3104969" y="1294310"/>
              <a:ext cx="952500" cy="180975"/>
            </a:xfrm>
            <a:custGeom>
              <a:rect b="b" l="l" r="r" t="t"/>
              <a:pathLst>
                <a:path extrusionOk="0" h="180975" w="952500">
                  <a:moveTo>
                    <a:pt x="952083" y="18068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3086620" y="1283251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22118" y="24429"/>
                  </a:moveTo>
                  <a:lnTo>
                    <a:pt x="0" y="7574"/>
                  </a:lnTo>
                  <a:lnTo>
                    <a:pt x="26776" y="0"/>
                  </a:lnTo>
                  <a:lnTo>
                    <a:pt x="18349" y="11059"/>
                  </a:lnTo>
                  <a:lnTo>
                    <a:pt x="22118" y="24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8"/>
            <p:cNvSpPr/>
            <p:nvPr/>
          </p:nvSpPr>
          <p:spPr>
            <a:xfrm>
              <a:off x="3086620" y="1283251"/>
              <a:ext cx="27305" cy="24765"/>
            </a:xfrm>
            <a:custGeom>
              <a:rect b="b" l="l" r="r" t="t"/>
              <a:pathLst>
                <a:path extrusionOk="0" h="24765" w="27305">
                  <a:moveTo>
                    <a:pt x="0" y="7574"/>
                  </a:moveTo>
                  <a:lnTo>
                    <a:pt x="26776" y="0"/>
                  </a:lnTo>
                  <a:lnTo>
                    <a:pt x="18349" y="11059"/>
                  </a:lnTo>
                  <a:lnTo>
                    <a:pt x="22118" y="24429"/>
                  </a:lnTo>
                  <a:lnTo>
                    <a:pt x="0" y="757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0" name="Google Shape;1450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012603" y="1430540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1" name="Google Shape;1451;p58"/>
            <p:cNvSpPr/>
            <p:nvPr/>
          </p:nvSpPr>
          <p:spPr>
            <a:xfrm>
              <a:off x="4014380" y="1432318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8"/>
            <p:cNvSpPr/>
            <p:nvPr/>
          </p:nvSpPr>
          <p:spPr>
            <a:xfrm>
              <a:off x="2983141" y="2009457"/>
              <a:ext cx="1554480" cy="603885"/>
            </a:xfrm>
            <a:custGeom>
              <a:rect b="b" l="l" r="r" t="t"/>
              <a:pathLst>
                <a:path extrusionOk="0" h="603885" w="1554479">
                  <a:moveTo>
                    <a:pt x="0" y="603453"/>
                  </a:moveTo>
                  <a:lnTo>
                    <a:pt x="155418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8"/>
            <p:cNvSpPr/>
            <p:nvPr/>
          </p:nvSpPr>
          <p:spPr>
            <a:xfrm>
              <a:off x="4527049" y="2000140"/>
              <a:ext cx="27940" cy="23495"/>
            </a:xfrm>
            <a:custGeom>
              <a:rect b="b" l="l" r="r" t="t"/>
              <a:pathLst>
                <a:path extrusionOk="0" h="23494" w="27939">
                  <a:moveTo>
                    <a:pt x="8996" y="23185"/>
                  </a:moveTo>
                  <a:lnTo>
                    <a:pt x="10276" y="9316"/>
                  </a:lnTo>
                  <a:lnTo>
                    <a:pt x="0" y="0"/>
                  </a:lnTo>
                  <a:lnTo>
                    <a:pt x="27700" y="2560"/>
                  </a:lnTo>
                  <a:lnTo>
                    <a:pt x="8996" y="231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2983141" y="2000140"/>
              <a:ext cx="1571625" cy="612775"/>
            </a:xfrm>
            <a:custGeom>
              <a:rect b="b" l="l" r="r" t="t"/>
              <a:pathLst>
                <a:path extrusionOk="0" h="612775" w="1571625">
                  <a:moveTo>
                    <a:pt x="1571609" y="2560"/>
                  </a:moveTo>
                  <a:lnTo>
                    <a:pt x="1552905" y="23185"/>
                  </a:lnTo>
                  <a:lnTo>
                    <a:pt x="1554185" y="9316"/>
                  </a:lnTo>
                  <a:lnTo>
                    <a:pt x="1543908" y="0"/>
                  </a:lnTo>
                  <a:lnTo>
                    <a:pt x="1571609" y="2560"/>
                  </a:lnTo>
                  <a:close/>
                </a:path>
                <a:path extrusionOk="0" h="612775" w="1571625">
                  <a:moveTo>
                    <a:pt x="0" y="612769"/>
                  </a:moveTo>
                  <a:lnTo>
                    <a:pt x="739648" y="2937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3710201" y="2017956"/>
              <a:ext cx="27305" cy="25400"/>
            </a:xfrm>
            <a:custGeom>
              <a:rect b="b" l="l" r="r" t="t"/>
              <a:pathLst>
                <a:path extrusionOk="0" h="25400" w="27304">
                  <a:moveTo>
                    <a:pt x="15397" y="25212"/>
                  </a:move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lnTo>
                    <a:pt x="15397" y="25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3710201" y="2017956"/>
              <a:ext cx="27305" cy="25400"/>
            </a:xfrm>
            <a:custGeom>
              <a:rect b="b" l="l" r="r" t="t"/>
              <a:pathLst>
                <a:path extrusionOk="0" h="25400" w="27304">
                  <a:moveTo>
                    <a:pt x="27238" y="0"/>
                  </a:moveTo>
                  <a:lnTo>
                    <a:pt x="15397" y="25212"/>
                  </a:lnTo>
                  <a:lnTo>
                    <a:pt x="12588" y="11557"/>
                  </a:lnTo>
                  <a:lnTo>
                    <a:pt x="0" y="5654"/>
                  </a:lnTo>
                  <a:lnTo>
                    <a:pt x="2723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7" name="Google Shape;1457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123" y="261113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8"/>
            <p:cNvSpPr/>
            <p:nvPr/>
          </p:nvSpPr>
          <p:spPr>
            <a:xfrm>
              <a:off x="2840901" y="261291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983141" y="914458"/>
              <a:ext cx="0" cy="133985"/>
            </a:xfrm>
            <a:custGeom>
              <a:rect b="b" l="l" r="r" t="t"/>
              <a:pathLst>
                <a:path extrusionOk="0" h="133984" w="120000">
                  <a:moveTo>
                    <a:pt x="0" y="13381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2970695" y="895789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4892" y="24892"/>
                  </a:move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lnTo>
                    <a:pt x="24892" y="248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2970695" y="895789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446" y="0"/>
                  </a:moveTo>
                  <a:lnTo>
                    <a:pt x="24892" y="24892"/>
                  </a:lnTo>
                  <a:lnTo>
                    <a:pt x="12446" y="18669"/>
                  </a:lnTo>
                  <a:lnTo>
                    <a:pt x="0" y="24892"/>
                  </a:lnTo>
                  <a:lnTo>
                    <a:pt x="124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2" name="Google Shape;1462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123" y="104649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58"/>
            <p:cNvSpPr/>
            <p:nvPr/>
          </p:nvSpPr>
          <p:spPr>
            <a:xfrm>
              <a:off x="2840901" y="1048270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4" name="Google Shape;1464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123" y="605548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5" name="Google Shape;1465;p58"/>
            <p:cNvSpPr/>
            <p:nvPr/>
          </p:nvSpPr>
          <p:spPr>
            <a:xfrm>
              <a:off x="2840901" y="607326"/>
              <a:ext cx="284480" cy="284480"/>
            </a:xfrm>
            <a:custGeom>
              <a:rect b="b" l="l" r="r" t="t"/>
              <a:pathLst>
                <a:path extrusionOk="0" h="284480" w="284480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6" name="Google Shape;1466;p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35367" y="1793252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053247" y="1779028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5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646335" y="1779028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467771" y="1764804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881795" y="655332"/>
              <a:ext cx="184912" cy="184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58"/>
            <p:cNvSpPr/>
            <p:nvPr/>
          </p:nvSpPr>
          <p:spPr>
            <a:xfrm>
              <a:off x="2483523" y="2026312"/>
              <a:ext cx="1229360" cy="584835"/>
            </a:xfrm>
            <a:custGeom>
              <a:rect b="b" l="l" r="r" t="t"/>
              <a:pathLst>
                <a:path extrusionOk="0" h="584835" w="1229360">
                  <a:moveTo>
                    <a:pt x="0" y="584819"/>
                  </a:moveTo>
                  <a:lnTo>
                    <a:pt x="122881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3699817" y="2016533"/>
              <a:ext cx="32384" cy="26034"/>
            </a:xfrm>
            <a:custGeom>
              <a:rect b="b" l="l" r="r" t="t"/>
              <a:pathLst>
                <a:path extrusionOk="0" h="26035" w="32385">
                  <a:moveTo>
                    <a:pt x="12232" y="25674"/>
                  </a:moveTo>
                  <a:lnTo>
                    <a:pt x="12517" y="9779"/>
                  </a:lnTo>
                  <a:lnTo>
                    <a:pt x="0" y="0"/>
                  </a:lnTo>
                  <a:lnTo>
                    <a:pt x="31790" y="604"/>
                  </a:lnTo>
                  <a:lnTo>
                    <a:pt x="12232" y="25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2483523" y="2007786"/>
              <a:ext cx="2045335" cy="603885"/>
            </a:xfrm>
            <a:custGeom>
              <a:rect b="b" l="l" r="r" t="t"/>
              <a:pathLst>
                <a:path extrusionOk="0" h="603885" w="2045335">
                  <a:moveTo>
                    <a:pt x="1248084" y="9352"/>
                  </a:moveTo>
                  <a:lnTo>
                    <a:pt x="1228526" y="34422"/>
                  </a:lnTo>
                  <a:lnTo>
                    <a:pt x="1228811" y="18526"/>
                  </a:lnTo>
                  <a:lnTo>
                    <a:pt x="1216294" y="8747"/>
                  </a:lnTo>
                  <a:lnTo>
                    <a:pt x="1248084" y="9352"/>
                  </a:lnTo>
                  <a:close/>
                </a:path>
                <a:path extrusionOk="0" h="603885" w="2045335">
                  <a:moveTo>
                    <a:pt x="0" y="603346"/>
                  </a:moveTo>
                  <a:lnTo>
                    <a:pt x="204505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517733" y="1996158"/>
              <a:ext cx="31750" cy="27305"/>
            </a:xfrm>
            <a:custGeom>
              <a:rect b="b" l="l" r="r" t="t"/>
              <a:pathLst>
                <a:path extrusionOk="0" h="27305" w="31750">
                  <a:moveTo>
                    <a:pt x="8036" y="27274"/>
                  </a:moveTo>
                  <a:lnTo>
                    <a:pt x="10845" y="11628"/>
                  </a:lnTo>
                  <a:lnTo>
                    <a:pt x="0" y="0"/>
                  </a:lnTo>
                  <a:lnTo>
                    <a:pt x="31328" y="5582"/>
                  </a:lnTo>
                  <a:lnTo>
                    <a:pt x="8036" y="27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355453" y="1996158"/>
              <a:ext cx="3194050" cy="615315"/>
            </a:xfrm>
            <a:custGeom>
              <a:rect b="b" l="l" r="r" t="t"/>
              <a:pathLst>
                <a:path extrusionOk="0" h="615314" w="3194050">
                  <a:moveTo>
                    <a:pt x="3193608" y="5582"/>
                  </a:moveTo>
                  <a:lnTo>
                    <a:pt x="3170316" y="27274"/>
                  </a:lnTo>
                  <a:lnTo>
                    <a:pt x="3173125" y="11628"/>
                  </a:lnTo>
                  <a:lnTo>
                    <a:pt x="3162279" y="0"/>
                  </a:lnTo>
                  <a:lnTo>
                    <a:pt x="3193608" y="5582"/>
                  </a:lnTo>
                  <a:close/>
                </a:path>
                <a:path extrusionOk="0" h="615314" w="3194050">
                  <a:moveTo>
                    <a:pt x="1625909" y="614974"/>
                  </a:moveTo>
                  <a:lnTo>
                    <a:pt x="0" y="4153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335326" y="2026632"/>
              <a:ext cx="31750" cy="27305"/>
            </a:xfrm>
            <a:custGeom>
              <a:rect b="b" l="l" r="r" t="t"/>
              <a:pathLst>
                <a:path extrusionOk="0" h="27305" w="31750">
                  <a:moveTo>
                    <a:pt x="22082" y="26847"/>
                  </a:moveTo>
                  <a:lnTo>
                    <a:pt x="0" y="3947"/>
                  </a:ln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1335326" y="2026632"/>
              <a:ext cx="1646555" cy="584835"/>
            </a:xfrm>
            <a:custGeom>
              <a:rect b="b" l="l" r="r" t="t"/>
              <a:pathLst>
                <a:path extrusionOk="0" h="584835" w="1646555">
                  <a:moveTo>
                    <a:pt x="0" y="3947"/>
                  </a:moveTo>
                  <a:lnTo>
                    <a:pt x="31541" y="0"/>
                  </a:lnTo>
                  <a:lnTo>
                    <a:pt x="20126" y="11059"/>
                  </a:lnTo>
                  <a:lnTo>
                    <a:pt x="22082" y="26847"/>
                  </a:lnTo>
                  <a:lnTo>
                    <a:pt x="0" y="3947"/>
                  </a:lnTo>
                  <a:close/>
                </a:path>
                <a:path extrusionOk="0" h="584835" w="1646555">
                  <a:moveTo>
                    <a:pt x="1646036" y="584499"/>
                  </a:moveTo>
                  <a:lnTo>
                    <a:pt x="834202" y="412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2152175" y="2018347"/>
              <a:ext cx="31750" cy="28575"/>
            </a:xfrm>
            <a:custGeom>
              <a:rect b="b" l="l" r="r" t="t"/>
              <a:pathLst>
                <a:path extrusionOk="0" h="28575" w="31750">
                  <a:moveTo>
                    <a:pt x="14864" y="28128"/>
                  </a:moveTo>
                  <a:lnTo>
                    <a:pt x="0" y="0"/>
                  </a:lnTo>
                  <a:lnTo>
                    <a:pt x="31399" y="4978"/>
                  </a:lnTo>
                  <a:lnTo>
                    <a:pt x="17353" y="12410"/>
                  </a:lnTo>
                  <a:lnTo>
                    <a:pt x="14864" y="28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1352715" y="2006612"/>
              <a:ext cx="3200400" cy="604520"/>
            </a:xfrm>
            <a:custGeom>
              <a:rect b="b" l="l" r="r" t="t"/>
              <a:pathLst>
                <a:path extrusionOk="0" h="604519" w="3200400">
                  <a:moveTo>
                    <a:pt x="799459" y="11734"/>
                  </a:moveTo>
                  <a:lnTo>
                    <a:pt x="830859" y="16713"/>
                  </a:lnTo>
                  <a:lnTo>
                    <a:pt x="816813" y="24145"/>
                  </a:lnTo>
                  <a:lnTo>
                    <a:pt x="814324" y="39862"/>
                  </a:lnTo>
                  <a:lnTo>
                    <a:pt x="799459" y="11734"/>
                  </a:lnTo>
                  <a:close/>
                </a:path>
                <a:path extrusionOk="0" h="604519" w="3200400">
                  <a:moveTo>
                    <a:pt x="2158492" y="604520"/>
                  </a:moveTo>
                  <a:lnTo>
                    <a:pt x="2386076" y="7112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817880" y="0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0" y="35560"/>
                  </a:lnTo>
                </a:path>
                <a:path extrusionOk="0" h="604519" w="3200400">
                  <a:moveTo>
                    <a:pt x="2158492" y="604520"/>
                  </a:moveTo>
                  <a:lnTo>
                    <a:pt x="320040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0" name="Google Shape;1480;p5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68967" y="2611132"/>
              <a:ext cx="288036" cy="288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58"/>
            <p:cNvSpPr/>
            <p:nvPr/>
          </p:nvSpPr>
          <p:spPr>
            <a:xfrm>
              <a:off x="3370745" y="2612910"/>
              <a:ext cx="284480" cy="284480"/>
            </a:xfrm>
            <a:custGeom>
              <a:rect b="b" l="l" r="r" t="t"/>
              <a:pathLst>
                <a:path extrusionOk="0" h="284480" w="284479">
                  <a:moveTo>
                    <a:pt x="284480" y="142240"/>
                  </a:moveTo>
                  <a:lnTo>
                    <a:pt x="277228" y="187198"/>
                  </a:lnTo>
                  <a:lnTo>
                    <a:pt x="257035" y="226245"/>
                  </a:lnTo>
                  <a:lnTo>
                    <a:pt x="226245" y="257035"/>
                  </a:lnTo>
                  <a:lnTo>
                    <a:pt x="187198" y="277228"/>
                  </a:lnTo>
                  <a:lnTo>
                    <a:pt x="142240" y="284480"/>
                  </a:lnTo>
                  <a:lnTo>
                    <a:pt x="97281" y="277228"/>
                  </a:lnTo>
                  <a:lnTo>
                    <a:pt x="58234" y="257035"/>
                  </a:lnTo>
                  <a:lnTo>
                    <a:pt x="27444" y="226245"/>
                  </a:lnTo>
                  <a:lnTo>
                    <a:pt x="7251" y="187198"/>
                  </a:lnTo>
                  <a:lnTo>
                    <a:pt x="0" y="142240"/>
                  </a:lnTo>
                  <a:lnTo>
                    <a:pt x="7251" y="97281"/>
                  </a:lnTo>
                  <a:lnTo>
                    <a:pt x="27444" y="58234"/>
                  </a:lnTo>
                  <a:lnTo>
                    <a:pt x="58234" y="27444"/>
                  </a:lnTo>
                  <a:lnTo>
                    <a:pt x="97281" y="7251"/>
                  </a:lnTo>
                  <a:lnTo>
                    <a:pt x="142240" y="0"/>
                  </a:lnTo>
                  <a:lnTo>
                    <a:pt x="187198" y="7251"/>
                  </a:lnTo>
                  <a:lnTo>
                    <a:pt x="226245" y="27444"/>
                  </a:lnTo>
                  <a:lnTo>
                    <a:pt x="257035" y="58234"/>
                  </a:lnTo>
                  <a:lnTo>
                    <a:pt x="277228" y="97281"/>
                  </a:lnTo>
                  <a:lnTo>
                    <a:pt x="284480" y="142240"/>
                  </a:lnTo>
                  <a:close/>
                </a:path>
              </a:pathLst>
            </a:custGeom>
            <a:noFill/>
            <a:ln cap="flat" cmpd="sng" w="9525">
              <a:solidFill>
                <a:srgbClr val="6B8D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1482509" y="1679460"/>
              <a:ext cx="117475" cy="121285"/>
            </a:xfrm>
            <a:custGeom>
              <a:rect b="b" l="l" r="r" t="t"/>
              <a:pathLst>
                <a:path extrusionOk="0" h="121285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1486981" y="1695476"/>
              <a:ext cx="88900" cy="69850"/>
            </a:xfrm>
            <a:custGeom>
              <a:rect b="b" l="l" r="r" t="t"/>
              <a:pathLst>
                <a:path extrusionOk="0" h="69850" w="88900">
                  <a:moveTo>
                    <a:pt x="29510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0" y="18523"/>
                  </a:lnTo>
                  <a:lnTo>
                    <a:pt x="29510" y="39866"/>
                  </a:lnTo>
                  <a:close/>
                </a:path>
                <a:path extrusionOk="0" h="69850" w="88900">
                  <a:moveTo>
                    <a:pt x="50707" y="48033"/>
                  </a:moveTo>
                  <a:lnTo>
                    <a:pt x="0" y="48033"/>
                  </a:lnTo>
                  <a:lnTo>
                    <a:pt x="0" y="39866"/>
                  </a:lnTo>
                  <a:lnTo>
                    <a:pt x="50707" y="39866"/>
                  </a:lnTo>
                  <a:lnTo>
                    <a:pt x="50707" y="48033"/>
                  </a:lnTo>
                  <a:close/>
                </a:path>
                <a:path extrusionOk="0" h="69850" w="88900">
                  <a:moveTo>
                    <a:pt x="29510" y="69328"/>
                  </a:moveTo>
                  <a:lnTo>
                    <a:pt x="21197" y="69328"/>
                  </a:lnTo>
                  <a:lnTo>
                    <a:pt x="21197" y="48033"/>
                  </a:lnTo>
                  <a:lnTo>
                    <a:pt x="29510" y="48033"/>
                  </a:lnTo>
                  <a:lnTo>
                    <a:pt x="29510" y="69328"/>
                  </a:lnTo>
                  <a:close/>
                </a:path>
                <a:path extrusionOk="0" h="69850" w="88900">
                  <a:moveTo>
                    <a:pt x="88893" y="69328"/>
                  </a:moveTo>
                  <a:lnTo>
                    <a:pt x="79558" y="69328"/>
                  </a:lnTo>
                  <a:lnTo>
                    <a:pt x="79558" y="20030"/>
                  </a:lnTo>
                  <a:lnTo>
                    <a:pt x="63174" y="20030"/>
                  </a:lnTo>
                  <a:lnTo>
                    <a:pt x="63174" y="13321"/>
                  </a:lnTo>
                  <a:lnTo>
                    <a:pt x="69494" y="12705"/>
                  </a:lnTo>
                  <a:lnTo>
                    <a:pt x="73902" y="11676"/>
                  </a:lnTo>
                  <a:lnTo>
                    <a:pt x="78894" y="8791"/>
                  </a:lnTo>
                  <a:lnTo>
                    <a:pt x="80757" y="5380"/>
                  </a:lnTo>
                  <a:lnTo>
                    <a:pt x="81989" y="0"/>
                  </a:lnTo>
                  <a:lnTo>
                    <a:pt x="88893" y="0"/>
                  </a:lnTo>
                  <a:lnTo>
                    <a:pt x="88893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1893227" y="1683016"/>
              <a:ext cx="92710" cy="121285"/>
            </a:xfrm>
            <a:custGeom>
              <a:rect b="b" l="l" r="r" t="t"/>
              <a:pathLst>
                <a:path extrusionOk="0" h="121285" w="92710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1897359" y="1699032"/>
              <a:ext cx="64769" cy="69850"/>
            </a:xfrm>
            <a:custGeom>
              <a:rect b="b" l="l" r="r" t="t"/>
              <a:pathLst>
                <a:path extrusionOk="0" h="69850" w="64769">
                  <a:moveTo>
                    <a:pt x="24405" y="46089"/>
                  </a:moveTo>
                  <a:lnTo>
                    <a:pt x="0" y="46089"/>
                  </a:lnTo>
                  <a:lnTo>
                    <a:pt x="0" y="37094"/>
                  </a:lnTo>
                  <a:lnTo>
                    <a:pt x="24405" y="37094"/>
                  </a:lnTo>
                  <a:lnTo>
                    <a:pt x="24405" y="46089"/>
                  </a:lnTo>
                  <a:close/>
                </a:path>
                <a:path extrusionOk="0" h="69850" w="64769">
                  <a:moveTo>
                    <a:pt x="64230" y="69328"/>
                  </a:moveTo>
                  <a:lnTo>
                    <a:pt x="54895" y="69328"/>
                  </a:lnTo>
                  <a:lnTo>
                    <a:pt x="54895" y="20030"/>
                  </a:lnTo>
                  <a:lnTo>
                    <a:pt x="38511" y="20030"/>
                  </a:lnTo>
                  <a:lnTo>
                    <a:pt x="38511" y="13321"/>
                  </a:lnTo>
                  <a:lnTo>
                    <a:pt x="44831" y="12705"/>
                  </a:lnTo>
                  <a:lnTo>
                    <a:pt x="49239" y="11676"/>
                  </a:lnTo>
                  <a:lnTo>
                    <a:pt x="54231" y="8791"/>
                  </a:lnTo>
                  <a:lnTo>
                    <a:pt x="56094" y="5380"/>
                  </a:lnTo>
                  <a:lnTo>
                    <a:pt x="57326" y="0"/>
                  </a:lnTo>
                  <a:lnTo>
                    <a:pt x="64230" y="0"/>
                  </a:lnTo>
                  <a:lnTo>
                    <a:pt x="64230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2268385" y="1348752"/>
              <a:ext cx="117475" cy="121285"/>
            </a:xfrm>
            <a:custGeom>
              <a:rect b="b" l="l" r="r" t="t"/>
              <a:pathLst>
                <a:path extrusionOk="0" h="121284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1724355" y="1364779"/>
              <a:ext cx="637540" cy="227965"/>
            </a:xfrm>
            <a:custGeom>
              <a:rect b="b" l="l" r="r" t="t"/>
              <a:pathLst>
                <a:path extrusionOk="0" h="227965" w="637539">
                  <a:moveTo>
                    <a:pt x="61048" y="219583"/>
                  </a:moveTo>
                  <a:lnTo>
                    <a:pt x="0" y="219583"/>
                  </a:lnTo>
                  <a:lnTo>
                    <a:pt x="0" y="227850"/>
                  </a:lnTo>
                  <a:lnTo>
                    <a:pt x="61048" y="227850"/>
                  </a:lnTo>
                  <a:lnTo>
                    <a:pt x="61048" y="219583"/>
                  </a:lnTo>
                  <a:close/>
                </a:path>
                <a:path extrusionOk="0" h="227965" w="637539">
                  <a:moveTo>
                    <a:pt x="599198" y="39865"/>
                  </a:moveTo>
                  <a:lnTo>
                    <a:pt x="578002" y="39865"/>
                  </a:lnTo>
                  <a:lnTo>
                    <a:pt x="578002" y="18516"/>
                  </a:lnTo>
                  <a:lnTo>
                    <a:pt x="569696" y="18516"/>
                  </a:lnTo>
                  <a:lnTo>
                    <a:pt x="569696" y="39865"/>
                  </a:lnTo>
                  <a:lnTo>
                    <a:pt x="548500" y="39865"/>
                  </a:lnTo>
                  <a:lnTo>
                    <a:pt x="548500" y="48031"/>
                  </a:lnTo>
                  <a:lnTo>
                    <a:pt x="569696" y="48031"/>
                  </a:lnTo>
                  <a:lnTo>
                    <a:pt x="569696" y="69316"/>
                  </a:lnTo>
                  <a:lnTo>
                    <a:pt x="578002" y="69316"/>
                  </a:lnTo>
                  <a:lnTo>
                    <a:pt x="578002" y="48031"/>
                  </a:lnTo>
                  <a:lnTo>
                    <a:pt x="599198" y="48031"/>
                  </a:lnTo>
                  <a:lnTo>
                    <a:pt x="599198" y="39865"/>
                  </a:lnTo>
                  <a:close/>
                </a:path>
                <a:path extrusionOk="0" h="227965" w="637539">
                  <a:moveTo>
                    <a:pt x="637387" y="0"/>
                  </a:moveTo>
                  <a:lnTo>
                    <a:pt x="630491" y="0"/>
                  </a:lnTo>
                  <a:lnTo>
                    <a:pt x="629259" y="5372"/>
                  </a:lnTo>
                  <a:lnTo>
                    <a:pt x="627392" y="8788"/>
                  </a:lnTo>
                  <a:lnTo>
                    <a:pt x="622401" y="11671"/>
                  </a:lnTo>
                  <a:lnTo>
                    <a:pt x="617994" y="12700"/>
                  </a:lnTo>
                  <a:lnTo>
                    <a:pt x="611670" y="13309"/>
                  </a:lnTo>
                  <a:lnTo>
                    <a:pt x="611670" y="20027"/>
                  </a:lnTo>
                  <a:lnTo>
                    <a:pt x="628053" y="20027"/>
                  </a:lnTo>
                  <a:lnTo>
                    <a:pt x="628053" y="69316"/>
                  </a:lnTo>
                  <a:lnTo>
                    <a:pt x="637387" y="69316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8" name="Google Shape;1488;p5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434027" y="2731123"/>
              <a:ext cx="84819" cy="72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58"/>
            <p:cNvSpPr/>
            <p:nvPr/>
          </p:nvSpPr>
          <p:spPr>
            <a:xfrm>
              <a:off x="3893477" y="1665236"/>
              <a:ext cx="117475" cy="121285"/>
            </a:xfrm>
            <a:custGeom>
              <a:rect b="b" l="l" r="r" t="t"/>
              <a:pathLst>
                <a:path extrusionOk="0" h="121285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3897950" y="1681252"/>
              <a:ext cx="88900" cy="69850"/>
            </a:xfrm>
            <a:custGeom>
              <a:rect b="b" l="l" r="r" t="t"/>
              <a:pathLst>
                <a:path extrusionOk="0" h="69850" w="88900">
                  <a:moveTo>
                    <a:pt x="29510" y="39866"/>
                  </a:moveTo>
                  <a:lnTo>
                    <a:pt x="21197" y="39866"/>
                  </a:lnTo>
                  <a:lnTo>
                    <a:pt x="21197" y="18523"/>
                  </a:lnTo>
                  <a:lnTo>
                    <a:pt x="29510" y="18523"/>
                  </a:lnTo>
                  <a:lnTo>
                    <a:pt x="29510" y="39866"/>
                  </a:lnTo>
                  <a:close/>
                </a:path>
                <a:path extrusionOk="0" h="69850" w="88900">
                  <a:moveTo>
                    <a:pt x="50707" y="48033"/>
                  </a:moveTo>
                  <a:lnTo>
                    <a:pt x="0" y="48033"/>
                  </a:lnTo>
                  <a:lnTo>
                    <a:pt x="0" y="39866"/>
                  </a:lnTo>
                  <a:lnTo>
                    <a:pt x="50707" y="39866"/>
                  </a:lnTo>
                  <a:lnTo>
                    <a:pt x="50707" y="48033"/>
                  </a:lnTo>
                  <a:close/>
                </a:path>
                <a:path extrusionOk="0" h="69850" w="88900">
                  <a:moveTo>
                    <a:pt x="29510" y="69328"/>
                  </a:moveTo>
                  <a:lnTo>
                    <a:pt x="21197" y="69328"/>
                  </a:lnTo>
                  <a:lnTo>
                    <a:pt x="21197" y="48033"/>
                  </a:lnTo>
                  <a:lnTo>
                    <a:pt x="29510" y="48033"/>
                  </a:lnTo>
                  <a:lnTo>
                    <a:pt x="29510" y="69328"/>
                  </a:lnTo>
                  <a:close/>
                </a:path>
                <a:path extrusionOk="0" h="69850" w="88900">
                  <a:moveTo>
                    <a:pt x="88893" y="69328"/>
                  </a:moveTo>
                  <a:lnTo>
                    <a:pt x="79558" y="69328"/>
                  </a:lnTo>
                  <a:lnTo>
                    <a:pt x="79558" y="20030"/>
                  </a:lnTo>
                  <a:lnTo>
                    <a:pt x="63174" y="20030"/>
                  </a:lnTo>
                  <a:lnTo>
                    <a:pt x="63174" y="13321"/>
                  </a:lnTo>
                  <a:lnTo>
                    <a:pt x="69494" y="12705"/>
                  </a:lnTo>
                  <a:lnTo>
                    <a:pt x="73902" y="11676"/>
                  </a:lnTo>
                  <a:lnTo>
                    <a:pt x="78894" y="8791"/>
                  </a:lnTo>
                  <a:lnTo>
                    <a:pt x="80757" y="5380"/>
                  </a:lnTo>
                  <a:lnTo>
                    <a:pt x="81989" y="0"/>
                  </a:lnTo>
                  <a:lnTo>
                    <a:pt x="88893" y="0"/>
                  </a:lnTo>
                  <a:lnTo>
                    <a:pt x="88893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329086" y="1675904"/>
              <a:ext cx="92710" cy="121285"/>
            </a:xfrm>
            <a:custGeom>
              <a:rect b="b" l="l" r="r" t="t"/>
              <a:pathLst>
                <a:path extrusionOk="0" h="121285" w="92710">
                  <a:moveTo>
                    <a:pt x="92456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92456" y="0"/>
                  </a:lnTo>
                  <a:lnTo>
                    <a:pt x="92456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333219" y="1691920"/>
              <a:ext cx="64769" cy="69850"/>
            </a:xfrm>
            <a:custGeom>
              <a:rect b="b" l="l" r="r" t="t"/>
              <a:pathLst>
                <a:path extrusionOk="0" h="69850" w="64770">
                  <a:moveTo>
                    <a:pt x="24405" y="46089"/>
                  </a:moveTo>
                  <a:lnTo>
                    <a:pt x="0" y="46089"/>
                  </a:lnTo>
                  <a:lnTo>
                    <a:pt x="0" y="37094"/>
                  </a:lnTo>
                  <a:lnTo>
                    <a:pt x="24405" y="37094"/>
                  </a:lnTo>
                  <a:lnTo>
                    <a:pt x="24405" y="46089"/>
                  </a:lnTo>
                  <a:close/>
                </a:path>
                <a:path extrusionOk="0" h="69850" w="64770">
                  <a:moveTo>
                    <a:pt x="64230" y="69328"/>
                  </a:moveTo>
                  <a:lnTo>
                    <a:pt x="54895" y="69328"/>
                  </a:lnTo>
                  <a:lnTo>
                    <a:pt x="54895" y="20030"/>
                  </a:lnTo>
                  <a:lnTo>
                    <a:pt x="38511" y="20030"/>
                  </a:lnTo>
                  <a:lnTo>
                    <a:pt x="38511" y="13321"/>
                  </a:lnTo>
                  <a:lnTo>
                    <a:pt x="44832" y="12705"/>
                  </a:lnTo>
                  <a:lnTo>
                    <a:pt x="49239" y="11676"/>
                  </a:lnTo>
                  <a:lnTo>
                    <a:pt x="54231" y="8791"/>
                  </a:lnTo>
                  <a:lnTo>
                    <a:pt x="56094" y="5380"/>
                  </a:lnTo>
                  <a:lnTo>
                    <a:pt x="57326" y="0"/>
                  </a:lnTo>
                  <a:lnTo>
                    <a:pt x="64230" y="0"/>
                  </a:lnTo>
                  <a:lnTo>
                    <a:pt x="64230" y="69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3512985" y="1327416"/>
              <a:ext cx="117475" cy="121285"/>
            </a:xfrm>
            <a:custGeom>
              <a:rect b="b" l="l" r="r" t="t"/>
              <a:pathLst>
                <a:path extrusionOk="0" h="121284" w="117475">
                  <a:moveTo>
                    <a:pt x="117348" y="120904"/>
                  </a:moveTo>
                  <a:lnTo>
                    <a:pt x="0" y="120904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17348" y="120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517455" y="1343443"/>
              <a:ext cx="679450" cy="235585"/>
            </a:xfrm>
            <a:custGeom>
              <a:rect b="b" l="l" r="r" t="t"/>
              <a:pathLst>
                <a:path extrusionOk="0" h="235584" w="679450">
                  <a:moveTo>
                    <a:pt x="50698" y="39865"/>
                  </a:moveTo>
                  <a:lnTo>
                    <a:pt x="29502" y="39865"/>
                  </a:lnTo>
                  <a:lnTo>
                    <a:pt x="29502" y="18516"/>
                  </a:lnTo>
                  <a:lnTo>
                    <a:pt x="21196" y="18516"/>
                  </a:lnTo>
                  <a:lnTo>
                    <a:pt x="21196" y="39865"/>
                  </a:lnTo>
                  <a:lnTo>
                    <a:pt x="0" y="39865"/>
                  </a:lnTo>
                  <a:lnTo>
                    <a:pt x="0" y="48031"/>
                  </a:lnTo>
                  <a:lnTo>
                    <a:pt x="21196" y="48031"/>
                  </a:lnTo>
                  <a:lnTo>
                    <a:pt x="21196" y="69316"/>
                  </a:lnTo>
                  <a:lnTo>
                    <a:pt x="29502" y="69316"/>
                  </a:lnTo>
                  <a:lnTo>
                    <a:pt x="29502" y="48031"/>
                  </a:lnTo>
                  <a:lnTo>
                    <a:pt x="50698" y="48031"/>
                  </a:lnTo>
                  <a:lnTo>
                    <a:pt x="50698" y="39865"/>
                  </a:lnTo>
                  <a:close/>
                </a:path>
                <a:path extrusionOk="0" h="235584" w="679450">
                  <a:moveTo>
                    <a:pt x="88887" y="0"/>
                  </a:moveTo>
                  <a:lnTo>
                    <a:pt x="81991" y="0"/>
                  </a:lnTo>
                  <a:lnTo>
                    <a:pt x="80759" y="5372"/>
                  </a:lnTo>
                  <a:lnTo>
                    <a:pt x="78892" y="8788"/>
                  </a:lnTo>
                  <a:lnTo>
                    <a:pt x="73901" y="11671"/>
                  </a:lnTo>
                  <a:lnTo>
                    <a:pt x="69494" y="12700"/>
                  </a:lnTo>
                  <a:lnTo>
                    <a:pt x="63169" y="13309"/>
                  </a:lnTo>
                  <a:lnTo>
                    <a:pt x="63169" y="20027"/>
                  </a:lnTo>
                  <a:lnTo>
                    <a:pt x="79552" y="20027"/>
                  </a:lnTo>
                  <a:lnTo>
                    <a:pt x="79552" y="69316"/>
                  </a:lnTo>
                  <a:lnTo>
                    <a:pt x="88887" y="69316"/>
                  </a:lnTo>
                  <a:lnTo>
                    <a:pt x="88887" y="0"/>
                  </a:lnTo>
                  <a:close/>
                </a:path>
                <a:path extrusionOk="0" h="235584" w="679450">
                  <a:moveTo>
                    <a:pt x="678916" y="226695"/>
                  </a:moveTo>
                  <a:lnTo>
                    <a:pt x="617867" y="226695"/>
                  </a:lnTo>
                  <a:lnTo>
                    <a:pt x="617867" y="234962"/>
                  </a:lnTo>
                  <a:lnTo>
                    <a:pt x="678916" y="234962"/>
                  </a:lnTo>
                  <a:lnTo>
                    <a:pt x="678916" y="2266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5" name="Google Shape;1495;p5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31867" y="2731123"/>
              <a:ext cx="91737" cy="72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6" name="Google Shape;1496;p58"/>
            <p:cNvSpPr/>
            <p:nvPr/>
          </p:nvSpPr>
          <p:spPr>
            <a:xfrm>
              <a:off x="2951182" y="1159635"/>
              <a:ext cx="61594" cy="61594"/>
            </a:xfrm>
            <a:custGeom>
              <a:rect b="b" l="l" r="r" t="t"/>
              <a:pathLst>
                <a:path extrusionOk="0" h="61594" w="61594">
                  <a:moveTo>
                    <a:pt x="34712" y="61101"/>
                  </a:moveTo>
                  <a:lnTo>
                    <a:pt x="26447" y="61101"/>
                  </a:lnTo>
                  <a:lnTo>
                    <a:pt x="26447" y="34712"/>
                  </a:lnTo>
                  <a:lnTo>
                    <a:pt x="0" y="34712"/>
                  </a:lnTo>
                  <a:lnTo>
                    <a:pt x="0" y="26447"/>
                  </a:lnTo>
                  <a:lnTo>
                    <a:pt x="26447" y="26447"/>
                  </a:lnTo>
                  <a:lnTo>
                    <a:pt x="26447" y="0"/>
                  </a:lnTo>
                  <a:lnTo>
                    <a:pt x="34712" y="0"/>
                  </a:lnTo>
                  <a:lnTo>
                    <a:pt x="34712" y="26447"/>
                  </a:lnTo>
                  <a:lnTo>
                    <a:pt x="61042" y="26447"/>
                  </a:lnTo>
                  <a:lnTo>
                    <a:pt x="61042" y="34712"/>
                  </a:lnTo>
                  <a:lnTo>
                    <a:pt x="34712" y="34712"/>
                  </a:lnTo>
                  <a:lnTo>
                    <a:pt x="34712" y="61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7" name="Google Shape;1497;p5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97984" y="2138406"/>
              <a:ext cx="502489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5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513172" y="2021058"/>
              <a:ext cx="545050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5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842352" y="1985498"/>
              <a:ext cx="502489" cy="6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5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596224" y="2099290"/>
              <a:ext cx="545050" cy="60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58"/>
            <p:cNvSpPr/>
            <p:nvPr/>
          </p:nvSpPr>
          <p:spPr>
            <a:xfrm>
              <a:off x="2444864" y="816584"/>
              <a:ext cx="1077595" cy="1969135"/>
            </a:xfrm>
            <a:custGeom>
              <a:rect b="b" l="l" r="r" t="t"/>
              <a:pathLst>
                <a:path extrusionOk="0" h="1969135" w="1077595">
                  <a:moveTo>
                    <a:pt x="51295" y="12598"/>
                  </a:moveTo>
                  <a:lnTo>
                    <a:pt x="41503" y="12598"/>
                  </a:lnTo>
                  <a:lnTo>
                    <a:pt x="35890" y="38493"/>
                  </a:lnTo>
                  <a:lnTo>
                    <a:pt x="32486" y="22364"/>
                  </a:lnTo>
                  <a:lnTo>
                    <a:pt x="30416" y="12598"/>
                  </a:lnTo>
                  <a:lnTo>
                    <a:pt x="20878" y="12598"/>
                  </a:lnTo>
                  <a:lnTo>
                    <a:pt x="15697" y="38392"/>
                  </a:lnTo>
                  <a:lnTo>
                    <a:pt x="10096" y="12598"/>
                  </a:lnTo>
                  <a:lnTo>
                    <a:pt x="0" y="12598"/>
                  </a:lnTo>
                  <a:lnTo>
                    <a:pt x="10096" y="48552"/>
                  </a:lnTo>
                  <a:lnTo>
                    <a:pt x="19862" y="48552"/>
                  </a:lnTo>
                  <a:lnTo>
                    <a:pt x="22072" y="38392"/>
                  </a:lnTo>
                  <a:lnTo>
                    <a:pt x="25565" y="22364"/>
                  </a:lnTo>
                  <a:lnTo>
                    <a:pt x="31203" y="48552"/>
                  </a:lnTo>
                  <a:lnTo>
                    <a:pt x="40868" y="48552"/>
                  </a:lnTo>
                  <a:lnTo>
                    <a:pt x="43789" y="38493"/>
                  </a:lnTo>
                  <a:lnTo>
                    <a:pt x="51295" y="12598"/>
                  </a:lnTo>
                  <a:close/>
                </a:path>
                <a:path extrusionOk="0" h="1969135" w="1077595">
                  <a:moveTo>
                    <a:pt x="90182" y="34048"/>
                  </a:moveTo>
                  <a:lnTo>
                    <a:pt x="54457" y="34048"/>
                  </a:lnTo>
                  <a:lnTo>
                    <a:pt x="54457" y="42722"/>
                  </a:lnTo>
                  <a:lnTo>
                    <a:pt x="90182" y="42722"/>
                  </a:lnTo>
                  <a:lnTo>
                    <a:pt x="90182" y="34048"/>
                  </a:lnTo>
                  <a:close/>
                </a:path>
                <a:path extrusionOk="0" h="1969135" w="1077595">
                  <a:moveTo>
                    <a:pt x="90182" y="18630"/>
                  </a:moveTo>
                  <a:lnTo>
                    <a:pt x="54457" y="18630"/>
                  </a:lnTo>
                  <a:lnTo>
                    <a:pt x="54457" y="27317"/>
                  </a:lnTo>
                  <a:lnTo>
                    <a:pt x="90182" y="27317"/>
                  </a:lnTo>
                  <a:lnTo>
                    <a:pt x="90182" y="18630"/>
                  </a:lnTo>
                  <a:close/>
                </a:path>
                <a:path extrusionOk="0" h="1969135" w="1077595">
                  <a:moveTo>
                    <a:pt x="126365" y="30619"/>
                  </a:moveTo>
                  <a:lnTo>
                    <a:pt x="125158" y="27584"/>
                  </a:lnTo>
                  <a:lnTo>
                    <a:pt x="121158" y="23888"/>
                  </a:lnTo>
                  <a:lnTo>
                    <a:pt x="119926" y="23152"/>
                  </a:lnTo>
                  <a:lnTo>
                    <a:pt x="119075" y="23152"/>
                  </a:lnTo>
                  <a:lnTo>
                    <a:pt x="120218" y="22720"/>
                  </a:lnTo>
                  <a:lnTo>
                    <a:pt x="121310" y="21894"/>
                  </a:lnTo>
                  <a:lnTo>
                    <a:pt x="124040" y="18745"/>
                  </a:lnTo>
                  <a:lnTo>
                    <a:pt x="124879" y="16370"/>
                  </a:lnTo>
                  <a:lnTo>
                    <a:pt x="124879" y="9575"/>
                  </a:lnTo>
                  <a:lnTo>
                    <a:pt x="124244" y="8140"/>
                  </a:lnTo>
                  <a:lnTo>
                    <a:pt x="123482" y="6400"/>
                  </a:lnTo>
                  <a:lnTo>
                    <a:pt x="117868" y="1676"/>
                  </a:lnTo>
                  <a:lnTo>
                    <a:pt x="114173" y="495"/>
                  </a:lnTo>
                  <a:lnTo>
                    <a:pt x="107137" y="495"/>
                  </a:lnTo>
                  <a:lnTo>
                    <a:pt x="94132" y="15900"/>
                  </a:lnTo>
                  <a:lnTo>
                    <a:pt x="102908" y="15900"/>
                  </a:lnTo>
                  <a:lnTo>
                    <a:pt x="102870" y="13525"/>
                  </a:lnTo>
                  <a:lnTo>
                    <a:pt x="103365" y="11658"/>
                  </a:lnTo>
                  <a:lnTo>
                    <a:pt x="105448" y="8851"/>
                  </a:lnTo>
                  <a:lnTo>
                    <a:pt x="107086" y="8140"/>
                  </a:lnTo>
                  <a:lnTo>
                    <a:pt x="111239" y="8140"/>
                  </a:lnTo>
                  <a:lnTo>
                    <a:pt x="112737" y="8712"/>
                  </a:lnTo>
                  <a:lnTo>
                    <a:pt x="114871" y="11010"/>
                  </a:lnTo>
                  <a:lnTo>
                    <a:pt x="115404" y="12484"/>
                  </a:lnTo>
                  <a:lnTo>
                    <a:pt x="115404" y="17132"/>
                  </a:lnTo>
                  <a:lnTo>
                    <a:pt x="114363" y="18999"/>
                  </a:lnTo>
                  <a:lnTo>
                    <a:pt x="111061" y="20472"/>
                  </a:lnTo>
                  <a:lnTo>
                    <a:pt x="108927" y="20764"/>
                  </a:lnTo>
                  <a:lnTo>
                    <a:pt x="105879" y="20815"/>
                  </a:lnTo>
                  <a:lnTo>
                    <a:pt x="105879" y="27546"/>
                  </a:lnTo>
                  <a:lnTo>
                    <a:pt x="109004" y="27546"/>
                  </a:lnTo>
                  <a:lnTo>
                    <a:pt x="111290" y="27838"/>
                  </a:lnTo>
                  <a:lnTo>
                    <a:pt x="115290" y="29489"/>
                  </a:lnTo>
                  <a:lnTo>
                    <a:pt x="116560" y="31584"/>
                  </a:lnTo>
                  <a:lnTo>
                    <a:pt x="116459" y="37376"/>
                  </a:lnTo>
                  <a:lnTo>
                    <a:pt x="115874" y="38925"/>
                  </a:lnTo>
                  <a:lnTo>
                    <a:pt x="113131" y="41465"/>
                  </a:lnTo>
                  <a:lnTo>
                    <a:pt x="111518" y="42087"/>
                  </a:lnTo>
                  <a:lnTo>
                    <a:pt x="106654" y="42087"/>
                  </a:lnTo>
                  <a:lnTo>
                    <a:pt x="104584" y="40932"/>
                  </a:lnTo>
                  <a:lnTo>
                    <a:pt x="102819" y="37376"/>
                  </a:lnTo>
                  <a:lnTo>
                    <a:pt x="102514" y="35788"/>
                  </a:lnTo>
                  <a:lnTo>
                    <a:pt x="102514" y="33883"/>
                  </a:lnTo>
                  <a:lnTo>
                    <a:pt x="93268" y="33883"/>
                  </a:lnTo>
                  <a:lnTo>
                    <a:pt x="93433" y="37680"/>
                  </a:lnTo>
                  <a:lnTo>
                    <a:pt x="94195" y="40767"/>
                  </a:lnTo>
                  <a:lnTo>
                    <a:pt x="98221" y="47536"/>
                  </a:lnTo>
                  <a:lnTo>
                    <a:pt x="102933" y="49745"/>
                  </a:lnTo>
                  <a:lnTo>
                    <a:pt x="115201" y="49745"/>
                  </a:lnTo>
                  <a:lnTo>
                    <a:pt x="119354" y="48209"/>
                  </a:lnTo>
                  <a:lnTo>
                    <a:pt x="124942" y="42087"/>
                  </a:lnTo>
                  <a:lnTo>
                    <a:pt x="126365" y="38519"/>
                  </a:lnTo>
                  <a:lnTo>
                    <a:pt x="126365" y="30619"/>
                  </a:lnTo>
                  <a:close/>
                </a:path>
                <a:path extrusionOk="0" h="1969135" w="1077595">
                  <a:moveTo>
                    <a:pt x="143103" y="38722"/>
                  </a:moveTo>
                  <a:lnTo>
                    <a:pt x="132943" y="38722"/>
                  </a:lnTo>
                  <a:lnTo>
                    <a:pt x="132943" y="48552"/>
                  </a:lnTo>
                  <a:lnTo>
                    <a:pt x="138658" y="48552"/>
                  </a:lnTo>
                  <a:lnTo>
                    <a:pt x="138518" y="50774"/>
                  </a:lnTo>
                  <a:lnTo>
                    <a:pt x="138010" y="52501"/>
                  </a:lnTo>
                  <a:lnTo>
                    <a:pt x="136232" y="54952"/>
                  </a:lnTo>
                  <a:lnTo>
                    <a:pt x="134835" y="55854"/>
                  </a:lnTo>
                  <a:lnTo>
                    <a:pt x="132943" y="56375"/>
                  </a:lnTo>
                  <a:lnTo>
                    <a:pt x="132943" y="60007"/>
                  </a:lnTo>
                  <a:lnTo>
                    <a:pt x="133540" y="60007"/>
                  </a:lnTo>
                  <a:lnTo>
                    <a:pt x="134620" y="59677"/>
                  </a:lnTo>
                  <a:lnTo>
                    <a:pt x="143103" y="48729"/>
                  </a:lnTo>
                  <a:lnTo>
                    <a:pt x="143103" y="38722"/>
                  </a:lnTo>
                  <a:close/>
                </a:path>
                <a:path extrusionOk="0" h="1969135" w="1077595">
                  <a:moveTo>
                    <a:pt x="186702" y="24726"/>
                  </a:moveTo>
                  <a:lnTo>
                    <a:pt x="185369" y="20332"/>
                  </a:lnTo>
                  <a:lnTo>
                    <a:pt x="185127" y="20027"/>
                  </a:lnTo>
                  <a:lnTo>
                    <a:pt x="182981" y="17284"/>
                  </a:lnTo>
                  <a:lnTo>
                    <a:pt x="180022" y="13512"/>
                  </a:lnTo>
                  <a:lnTo>
                    <a:pt x="176847" y="12052"/>
                  </a:lnTo>
                  <a:lnTo>
                    <a:pt x="176847" y="34290"/>
                  </a:lnTo>
                  <a:lnTo>
                    <a:pt x="176174" y="36868"/>
                  </a:lnTo>
                  <a:lnTo>
                    <a:pt x="173482" y="40779"/>
                  </a:lnTo>
                  <a:lnTo>
                    <a:pt x="171602" y="41757"/>
                  </a:lnTo>
                  <a:lnTo>
                    <a:pt x="166395" y="41757"/>
                  </a:lnTo>
                  <a:lnTo>
                    <a:pt x="164312" y="40754"/>
                  </a:lnTo>
                  <a:lnTo>
                    <a:pt x="161594" y="36703"/>
                  </a:lnTo>
                  <a:lnTo>
                    <a:pt x="160947" y="34290"/>
                  </a:lnTo>
                  <a:lnTo>
                    <a:pt x="160909" y="28460"/>
                  </a:lnTo>
                  <a:lnTo>
                    <a:pt x="161239" y="26327"/>
                  </a:lnTo>
                  <a:lnTo>
                    <a:pt x="163169" y="21577"/>
                  </a:lnTo>
                  <a:lnTo>
                    <a:pt x="165519" y="20027"/>
                  </a:lnTo>
                  <a:lnTo>
                    <a:pt x="172288" y="20027"/>
                  </a:lnTo>
                  <a:lnTo>
                    <a:pt x="174599" y="21602"/>
                  </a:lnTo>
                  <a:lnTo>
                    <a:pt x="176517" y="26441"/>
                  </a:lnTo>
                  <a:lnTo>
                    <a:pt x="176822" y="28460"/>
                  </a:lnTo>
                  <a:lnTo>
                    <a:pt x="176847" y="34290"/>
                  </a:lnTo>
                  <a:lnTo>
                    <a:pt x="176847" y="12052"/>
                  </a:lnTo>
                  <a:lnTo>
                    <a:pt x="176326" y="11811"/>
                  </a:lnTo>
                  <a:lnTo>
                    <a:pt x="168973" y="11811"/>
                  </a:lnTo>
                  <a:lnTo>
                    <a:pt x="166827" y="12357"/>
                  </a:lnTo>
                  <a:lnTo>
                    <a:pt x="165125" y="13462"/>
                  </a:lnTo>
                  <a:lnTo>
                    <a:pt x="163703" y="14338"/>
                  </a:lnTo>
                  <a:lnTo>
                    <a:pt x="162394" y="15608"/>
                  </a:lnTo>
                  <a:lnTo>
                    <a:pt x="161201" y="17284"/>
                  </a:lnTo>
                  <a:lnTo>
                    <a:pt x="161201" y="0"/>
                  </a:lnTo>
                  <a:lnTo>
                    <a:pt x="151841" y="0"/>
                  </a:lnTo>
                  <a:lnTo>
                    <a:pt x="151841" y="48552"/>
                  </a:lnTo>
                  <a:lnTo>
                    <a:pt x="161036" y="48552"/>
                  </a:lnTo>
                  <a:lnTo>
                    <a:pt x="161036" y="44043"/>
                  </a:lnTo>
                  <a:lnTo>
                    <a:pt x="162293" y="45796"/>
                  </a:lnTo>
                  <a:lnTo>
                    <a:pt x="163461" y="47028"/>
                  </a:lnTo>
                  <a:lnTo>
                    <a:pt x="166344" y="48920"/>
                  </a:lnTo>
                  <a:lnTo>
                    <a:pt x="168732" y="49517"/>
                  </a:lnTo>
                  <a:lnTo>
                    <a:pt x="176428" y="49517"/>
                  </a:lnTo>
                  <a:lnTo>
                    <a:pt x="180111" y="47675"/>
                  </a:lnTo>
                  <a:lnTo>
                    <a:pt x="182727" y="44043"/>
                  </a:lnTo>
                  <a:lnTo>
                    <a:pt x="184353" y="41757"/>
                  </a:lnTo>
                  <a:lnTo>
                    <a:pt x="185381" y="40335"/>
                  </a:lnTo>
                  <a:lnTo>
                    <a:pt x="186702" y="35699"/>
                  </a:lnTo>
                  <a:lnTo>
                    <a:pt x="186702" y="24726"/>
                  </a:lnTo>
                  <a:close/>
                </a:path>
                <a:path extrusionOk="0" h="1969135" w="1077595">
                  <a:moveTo>
                    <a:pt x="227139" y="34048"/>
                  </a:moveTo>
                  <a:lnTo>
                    <a:pt x="191414" y="34048"/>
                  </a:lnTo>
                  <a:lnTo>
                    <a:pt x="191414" y="42722"/>
                  </a:lnTo>
                  <a:lnTo>
                    <a:pt x="227139" y="42722"/>
                  </a:lnTo>
                  <a:lnTo>
                    <a:pt x="227139" y="34048"/>
                  </a:lnTo>
                  <a:close/>
                </a:path>
                <a:path extrusionOk="0" h="1969135" w="1077595">
                  <a:moveTo>
                    <a:pt x="227139" y="18630"/>
                  </a:moveTo>
                  <a:lnTo>
                    <a:pt x="191414" y="18630"/>
                  </a:lnTo>
                  <a:lnTo>
                    <a:pt x="191414" y="27317"/>
                  </a:lnTo>
                  <a:lnTo>
                    <a:pt x="227139" y="27317"/>
                  </a:lnTo>
                  <a:lnTo>
                    <a:pt x="227139" y="18630"/>
                  </a:lnTo>
                  <a:close/>
                </a:path>
                <a:path extrusionOk="0" h="1969135" w="1077595">
                  <a:moveTo>
                    <a:pt x="248945" y="25273"/>
                  </a:moveTo>
                  <a:lnTo>
                    <a:pt x="230009" y="25273"/>
                  </a:lnTo>
                  <a:lnTo>
                    <a:pt x="230009" y="34175"/>
                  </a:lnTo>
                  <a:lnTo>
                    <a:pt x="248945" y="34175"/>
                  </a:lnTo>
                  <a:lnTo>
                    <a:pt x="248945" y="25273"/>
                  </a:lnTo>
                  <a:close/>
                </a:path>
                <a:path extrusionOk="0" h="1969135" w="1077595">
                  <a:moveTo>
                    <a:pt x="286067" y="28397"/>
                  </a:moveTo>
                  <a:lnTo>
                    <a:pt x="284822" y="25031"/>
                  </a:lnTo>
                  <a:lnTo>
                    <a:pt x="284708" y="24714"/>
                  </a:lnTo>
                  <a:lnTo>
                    <a:pt x="281686" y="21501"/>
                  </a:lnTo>
                  <a:lnTo>
                    <a:pt x="279273" y="18961"/>
                  </a:lnTo>
                  <a:lnTo>
                    <a:pt x="276529" y="17830"/>
                  </a:lnTo>
                  <a:lnTo>
                    <a:pt x="276529" y="30886"/>
                  </a:lnTo>
                  <a:lnTo>
                    <a:pt x="276529" y="36182"/>
                  </a:lnTo>
                  <a:lnTo>
                    <a:pt x="275971" y="38087"/>
                  </a:lnTo>
                  <a:lnTo>
                    <a:pt x="275869" y="38315"/>
                  </a:lnTo>
                  <a:lnTo>
                    <a:pt x="273532" y="41376"/>
                  </a:lnTo>
                  <a:lnTo>
                    <a:pt x="271894" y="42164"/>
                  </a:lnTo>
                  <a:lnTo>
                    <a:pt x="267665" y="42164"/>
                  </a:lnTo>
                  <a:lnTo>
                    <a:pt x="262445" y="30226"/>
                  </a:lnTo>
                  <a:lnTo>
                    <a:pt x="263372" y="27914"/>
                  </a:lnTo>
                  <a:lnTo>
                    <a:pt x="266446" y="25514"/>
                  </a:lnTo>
                  <a:lnTo>
                    <a:pt x="267868" y="25031"/>
                  </a:lnTo>
                  <a:lnTo>
                    <a:pt x="271449" y="25031"/>
                  </a:lnTo>
                  <a:lnTo>
                    <a:pt x="273126" y="25781"/>
                  </a:lnTo>
                  <a:lnTo>
                    <a:pt x="275856" y="28752"/>
                  </a:lnTo>
                  <a:lnTo>
                    <a:pt x="276529" y="30886"/>
                  </a:lnTo>
                  <a:lnTo>
                    <a:pt x="276529" y="17830"/>
                  </a:lnTo>
                  <a:lnTo>
                    <a:pt x="275793" y="17513"/>
                  </a:lnTo>
                  <a:lnTo>
                    <a:pt x="269570" y="17513"/>
                  </a:lnTo>
                  <a:lnTo>
                    <a:pt x="267817" y="17830"/>
                  </a:lnTo>
                  <a:lnTo>
                    <a:pt x="264731" y="19113"/>
                  </a:lnTo>
                  <a:lnTo>
                    <a:pt x="263385" y="20116"/>
                  </a:lnTo>
                  <a:lnTo>
                    <a:pt x="262216" y="21501"/>
                  </a:lnTo>
                  <a:lnTo>
                    <a:pt x="262483" y="17830"/>
                  </a:lnTo>
                  <a:lnTo>
                    <a:pt x="262966" y="15024"/>
                  </a:lnTo>
                  <a:lnTo>
                    <a:pt x="264960" y="9690"/>
                  </a:lnTo>
                  <a:lnTo>
                    <a:pt x="267144" y="7975"/>
                  </a:lnTo>
                  <a:lnTo>
                    <a:pt x="272249" y="7975"/>
                  </a:lnTo>
                  <a:lnTo>
                    <a:pt x="273773" y="8724"/>
                  </a:lnTo>
                  <a:lnTo>
                    <a:pt x="274789" y="10223"/>
                  </a:lnTo>
                  <a:lnTo>
                    <a:pt x="275374" y="11150"/>
                  </a:lnTo>
                  <a:lnTo>
                    <a:pt x="275678" y="11988"/>
                  </a:lnTo>
                  <a:lnTo>
                    <a:pt x="275678" y="12763"/>
                  </a:lnTo>
                  <a:lnTo>
                    <a:pt x="285051" y="12763"/>
                  </a:lnTo>
                  <a:lnTo>
                    <a:pt x="284721" y="8978"/>
                  </a:lnTo>
                  <a:lnTo>
                    <a:pt x="284226" y="7975"/>
                  </a:lnTo>
                  <a:lnTo>
                    <a:pt x="283235" y="5956"/>
                  </a:lnTo>
                  <a:lnTo>
                    <a:pt x="277952" y="1397"/>
                  </a:lnTo>
                  <a:lnTo>
                    <a:pt x="274408" y="266"/>
                  </a:lnTo>
                  <a:lnTo>
                    <a:pt x="266890" y="266"/>
                  </a:lnTo>
                  <a:lnTo>
                    <a:pt x="253009" y="33235"/>
                  </a:lnTo>
                  <a:lnTo>
                    <a:pt x="254127" y="38315"/>
                  </a:lnTo>
                  <a:lnTo>
                    <a:pt x="259207" y="47294"/>
                  </a:lnTo>
                  <a:lnTo>
                    <a:pt x="263652" y="49809"/>
                  </a:lnTo>
                  <a:lnTo>
                    <a:pt x="275285" y="49809"/>
                  </a:lnTo>
                  <a:lnTo>
                    <a:pt x="279412" y="48107"/>
                  </a:lnTo>
                  <a:lnTo>
                    <a:pt x="284060" y="42164"/>
                  </a:lnTo>
                  <a:lnTo>
                    <a:pt x="284734" y="41287"/>
                  </a:lnTo>
                  <a:lnTo>
                    <a:pt x="286067" y="37350"/>
                  </a:lnTo>
                  <a:lnTo>
                    <a:pt x="286067" y="28397"/>
                  </a:lnTo>
                  <a:close/>
                </a:path>
                <a:path extrusionOk="0" h="1969135" w="1077595">
                  <a:moveTo>
                    <a:pt x="1077341" y="1898307"/>
                  </a:moveTo>
                  <a:lnTo>
                    <a:pt x="1065822" y="1898307"/>
                  </a:lnTo>
                  <a:lnTo>
                    <a:pt x="1065822" y="1898916"/>
                  </a:lnTo>
                  <a:lnTo>
                    <a:pt x="1065644" y="1899856"/>
                  </a:lnTo>
                  <a:lnTo>
                    <a:pt x="1046568" y="1910753"/>
                  </a:lnTo>
                  <a:lnTo>
                    <a:pt x="1046568" y="1920176"/>
                  </a:lnTo>
                  <a:lnTo>
                    <a:pt x="1063142" y="1920176"/>
                  </a:lnTo>
                  <a:lnTo>
                    <a:pt x="1063142" y="1968792"/>
                  </a:lnTo>
                  <a:lnTo>
                    <a:pt x="1077341" y="1968792"/>
                  </a:lnTo>
                  <a:lnTo>
                    <a:pt x="1077341" y="1898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2" name="Google Shape;1502;p5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03" name="Google Shape;1503;p5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5" name="Google Shape;1505;p5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506" name="Google Shape;1506;p5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07" name="Google Shape;1507;p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59"/>
          <p:cNvGrpSpPr/>
          <p:nvPr/>
        </p:nvGrpSpPr>
        <p:grpSpPr>
          <a:xfrm>
            <a:off x="309193" y="953248"/>
            <a:ext cx="5192408" cy="873977"/>
            <a:chOff x="309193" y="953248"/>
            <a:chExt cx="5192408" cy="873977"/>
          </a:xfrm>
        </p:grpSpPr>
        <p:sp>
          <p:nvSpPr>
            <p:cNvPr id="1513" name="Google Shape;1513;p59"/>
            <p:cNvSpPr/>
            <p:nvPr/>
          </p:nvSpPr>
          <p:spPr>
            <a:xfrm>
              <a:off x="309193" y="953248"/>
              <a:ext cx="5142230" cy="179070"/>
            </a:xfrm>
            <a:custGeom>
              <a:rect b="b" l="l" r="r" t="t"/>
              <a:pathLst>
                <a:path extrusionOk="0" h="17906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14" name="Google Shape;151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119200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72562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712924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997483"/>
              <a:ext cx="50742" cy="7281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59"/>
            <p:cNvSpPr/>
            <p:nvPr/>
          </p:nvSpPr>
          <p:spPr>
            <a:xfrm>
              <a:off x="309193" y="1163470"/>
              <a:ext cx="5142230" cy="613410"/>
            </a:xfrm>
            <a:custGeom>
              <a:rect b="b" l="l" r="r" t="t"/>
              <a:pathLst>
                <a:path extrusionOk="0" h="613410" w="5142230">
                  <a:moveTo>
                    <a:pt x="5141666" y="0"/>
                  </a:moveTo>
                  <a:lnTo>
                    <a:pt x="0" y="0"/>
                  </a:lnTo>
                  <a:lnTo>
                    <a:pt x="0" y="562155"/>
                  </a:lnTo>
                  <a:lnTo>
                    <a:pt x="4008" y="581879"/>
                  </a:lnTo>
                  <a:lnTo>
                    <a:pt x="14922" y="598032"/>
                  </a:lnTo>
                  <a:lnTo>
                    <a:pt x="31075" y="608946"/>
                  </a:lnTo>
                  <a:lnTo>
                    <a:pt x="50800" y="612955"/>
                  </a:lnTo>
                  <a:lnTo>
                    <a:pt x="5090865" y="612955"/>
                  </a:lnTo>
                  <a:lnTo>
                    <a:pt x="5110590" y="608946"/>
                  </a:lnTo>
                  <a:lnTo>
                    <a:pt x="5126743" y="598032"/>
                  </a:lnTo>
                  <a:lnTo>
                    <a:pt x="5137657" y="581879"/>
                  </a:lnTo>
                  <a:lnTo>
                    <a:pt x="5141666" y="5621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450859" y="1035577"/>
              <a:ext cx="0" cy="709295"/>
            </a:xfrm>
            <a:custGeom>
              <a:rect b="b" l="l" r="r" t="t"/>
              <a:pathLst>
                <a:path extrusionOk="0" h="709294" w="120000">
                  <a:moveTo>
                    <a:pt x="0" y="70909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5450859" y="10228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5450859" y="10101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5450859" y="9974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3" name="Google Shape;152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21923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42927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5" name="Google Shape;1525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63930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6" name="Google Shape;1526;p59"/>
          <p:cNvSpPr txBox="1"/>
          <p:nvPr/>
        </p:nvSpPr>
        <p:spPr>
          <a:xfrm>
            <a:off x="347294" y="905139"/>
            <a:ext cx="4696460" cy="840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Think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378460" rtl="0" algn="l">
              <a:lnSpc>
                <a:spcPct val="15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dimensional input we needed 2 neurons to construct a tower  For 2 dimensional input we needed 4 neurons to construct a tower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neurons will you need to construct a tower in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7" name="Google Shape;1527;p5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28" name="Google Shape;1528;p5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0" name="Google Shape;1530;p5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531" name="Google Shape;1531;p5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32" name="Google Shape;1532;p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60"/>
          <p:cNvGrpSpPr/>
          <p:nvPr/>
        </p:nvGrpSpPr>
        <p:grpSpPr>
          <a:xfrm>
            <a:off x="309193" y="976642"/>
            <a:ext cx="5192408" cy="815505"/>
            <a:chOff x="309193" y="976642"/>
            <a:chExt cx="5192408" cy="815505"/>
          </a:xfrm>
        </p:grpSpPr>
        <p:sp>
          <p:nvSpPr>
            <p:cNvPr id="1538" name="Google Shape;1538;p60"/>
            <p:cNvSpPr/>
            <p:nvPr/>
          </p:nvSpPr>
          <p:spPr>
            <a:xfrm>
              <a:off x="309193" y="976642"/>
              <a:ext cx="5142230" cy="185420"/>
            </a:xfrm>
            <a:custGeom>
              <a:rect b="b" l="l" r="r" t="t"/>
              <a:pathLst>
                <a:path extrusionOk="0" h="18541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5019"/>
                  </a:lnTo>
                  <a:lnTo>
                    <a:pt x="5141666" y="185019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9" name="Google Shape;153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149007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69054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677847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20876"/>
              <a:ext cx="50742" cy="66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3" name="Google Shape;1543;p60"/>
            <p:cNvSpPr/>
            <p:nvPr/>
          </p:nvSpPr>
          <p:spPr>
            <a:xfrm>
              <a:off x="309193" y="1193290"/>
              <a:ext cx="5142230" cy="548640"/>
            </a:xfrm>
            <a:custGeom>
              <a:rect b="b" l="l" r="r" t="t"/>
              <a:pathLst>
                <a:path extrusionOk="0" h="548639" w="5142230">
                  <a:moveTo>
                    <a:pt x="5141666" y="0"/>
                  </a:moveTo>
                  <a:lnTo>
                    <a:pt x="0" y="0"/>
                  </a:lnTo>
                  <a:lnTo>
                    <a:pt x="0" y="497257"/>
                  </a:lnTo>
                  <a:lnTo>
                    <a:pt x="4008" y="516981"/>
                  </a:lnTo>
                  <a:lnTo>
                    <a:pt x="14922" y="533134"/>
                  </a:lnTo>
                  <a:lnTo>
                    <a:pt x="31075" y="544048"/>
                  </a:lnTo>
                  <a:lnTo>
                    <a:pt x="50800" y="548057"/>
                  </a:lnTo>
                  <a:lnTo>
                    <a:pt x="5090865" y="548057"/>
                  </a:lnTo>
                  <a:lnTo>
                    <a:pt x="5110590" y="544048"/>
                  </a:lnTo>
                  <a:lnTo>
                    <a:pt x="5126743" y="533134"/>
                  </a:lnTo>
                  <a:lnTo>
                    <a:pt x="5137657" y="516981"/>
                  </a:lnTo>
                  <a:lnTo>
                    <a:pt x="5141666" y="497257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5450859" y="1058977"/>
              <a:ext cx="0" cy="650875"/>
            </a:xfrm>
            <a:custGeom>
              <a:rect b="b" l="l" r="r" t="t"/>
              <a:pathLst>
                <a:path extrusionOk="0" h="650875" w="120000">
                  <a:moveTo>
                    <a:pt x="0" y="65062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5450859" y="10462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5450859" y="10335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5450859" y="10208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48" name="Google Shape;1548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2490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145907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0" name="Google Shape;1550;p60"/>
          <p:cNvSpPr txBox="1"/>
          <p:nvPr/>
        </p:nvSpPr>
        <p:spPr>
          <a:xfrm>
            <a:off x="347294" y="919046"/>
            <a:ext cx="5066030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Time to retrospect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care about approximating any arbitrary function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tie all this back to the classification problem that we have been dealing  with ?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1" name="Google Shape;1551;p6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52" name="Google Shape;1552;p6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4" name="Google Shape;1554;p60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555" name="Google Shape;1555;p6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56" name="Google Shape;1556;p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56" y="155905"/>
            <a:ext cx="2048256" cy="308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917" y="397535"/>
            <a:ext cx="1323365" cy="114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2303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1"/>
          <p:cNvSpPr txBox="1"/>
          <p:nvPr/>
        </p:nvSpPr>
        <p:spPr>
          <a:xfrm>
            <a:off x="3264395" y="1709080"/>
            <a:ext cx="2268855" cy="1290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what we actually want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39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illustrative proof that we just saw tells  us that we can have a neural network with  two hidden layers which can  approximate  the above function by a sum of towers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14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means we can have a neural network  which can exactly separate the blue points  from the red points !!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5" name="Google Shape;156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201281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262013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7" name="Google Shape;1567;p6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68" name="Google Shape;1568;p6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6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0" name="Google Shape;1570;p61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1571" name="Google Shape;1571;p61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72" name="Google Shape;1572;p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>
            <a:off x="706347" y="1715290"/>
            <a:ext cx="925830" cy="0"/>
          </a:xfrm>
          <a:custGeom>
            <a:rect b="b" l="l" r="r" t="t"/>
            <a:pathLst>
              <a:path extrusionOk="0" h="120000" w="925830">
                <a:moveTo>
                  <a:pt x="0" y="0"/>
                </a:moveTo>
                <a:lnTo>
                  <a:pt x="0" y="0"/>
                </a:lnTo>
                <a:lnTo>
                  <a:pt x="886671" y="0"/>
                </a:lnTo>
                <a:lnTo>
                  <a:pt x="925222" y="0"/>
                </a:lnTo>
              </a:path>
            </a:pathLst>
          </a:custGeom>
          <a:noFill/>
          <a:ln cap="flat" cmpd="sng" w="474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7"/>
          <p:cNvGrpSpPr/>
          <p:nvPr/>
        </p:nvGrpSpPr>
        <p:grpSpPr>
          <a:xfrm>
            <a:off x="672943" y="177996"/>
            <a:ext cx="1884429" cy="1571201"/>
            <a:chOff x="672943" y="177996"/>
            <a:chExt cx="1884429" cy="1571201"/>
          </a:xfrm>
        </p:grpSpPr>
        <p:sp>
          <p:nvSpPr>
            <p:cNvPr id="171" name="Google Shape;171;p7"/>
            <p:cNvSpPr/>
            <p:nvPr/>
          </p:nvSpPr>
          <p:spPr>
            <a:xfrm>
              <a:off x="1624173" y="317750"/>
              <a:ext cx="932815" cy="0"/>
            </a:xfrm>
            <a:custGeom>
              <a:rect b="b" l="l" r="r" t="t"/>
              <a:pathLst>
                <a:path extrusionOk="0" h="120000" w="932814">
                  <a:moveTo>
                    <a:pt x="0" y="0"/>
                  </a:moveTo>
                  <a:lnTo>
                    <a:pt x="0" y="0"/>
                  </a:lnTo>
                  <a:lnTo>
                    <a:pt x="893761" y="0"/>
                  </a:lnTo>
                  <a:lnTo>
                    <a:pt x="932621" y="0"/>
                  </a:lnTo>
                </a:path>
              </a:pathLst>
            </a:custGeom>
            <a:noFill/>
            <a:ln cap="flat" cmpd="sng" w="189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06347" y="320432"/>
              <a:ext cx="1851025" cy="1392555"/>
            </a:xfrm>
            <a:custGeom>
              <a:rect b="b" l="l" r="r" t="t"/>
              <a:pathLst>
                <a:path extrusionOk="0" h="1392555" w="1851025">
                  <a:moveTo>
                    <a:pt x="0" y="1392165"/>
                  </a:moveTo>
                  <a:lnTo>
                    <a:pt x="77086" y="1390333"/>
                  </a:lnTo>
                  <a:lnTo>
                    <a:pt x="118058" y="1388983"/>
                  </a:lnTo>
                  <a:lnTo>
                    <a:pt x="190316" y="1385017"/>
                  </a:lnTo>
                  <a:lnTo>
                    <a:pt x="231288" y="1382084"/>
                  </a:lnTo>
                  <a:lnTo>
                    <a:pt x="272260" y="1378303"/>
                  </a:lnTo>
                  <a:lnTo>
                    <a:pt x="344518" y="1367273"/>
                  </a:lnTo>
                  <a:lnTo>
                    <a:pt x="385490" y="1359060"/>
                  </a:lnTo>
                  <a:lnTo>
                    <a:pt x="426462" y="1348709"/>
                  </a:lnTo>
                  <a:lnTo>
                    <a:pt x="462591" y="1336043"/>
                  </a:lnTo>
                  <a:lnTo>
                    <a:pt x="498720" y="1319211"/>
                  </a:lnTo>
                  <a:lnTo>
                    <a:pt x="539692" y="1297045"/>
                  </a:lnTo>
                  <a:lnTo>
                    <a:pt x="580665" y="1270398"/>
                  </a:lnTo>
                  <a:lnTo>
                    <a:pt x="616794" y="1240122"/>
                  </a:lnTo>
                  <a:lnTo>
                    <a:pt x="645154" y="1209268"/>
                  </a:lnTo>
                  <a:lnTo>
                    <a:pt x="677235" y="1169707"/>
                  </a:lnTo>
                  <a:lnTo>
                    <a:pt x="710555" y="1124598"/>
                  </a:lnTo>
                  <a:lnTo>
                    <a:pt x="742635" y="1077102"/>
                  </a:lnTo>
                  <a:lnTo>
                    <a:pt x="770996" y="1030379"/>
                  </a:lnTo>
                  <a:lnTo>
                    <a:pt x="790765" y="992969"/>
                  </a:lnTo>
                  <a:lnTo>
                    <a:pt x="812794" y="947340"/>
                  </a:lnTo>
                  <a:lnTo>
                    <a:pt x="836179" y="896357"/>
                  </a:lnTo>
                  <a:lnTo>
                    <a:pt x="860015" y="842883"/>
                  </a:lnTo>
                  <a:lnTo>
                    <a:pt x="883400" y="789785"/>
                  </a:lnTo>
                  <a:lnTo>
                    <a:pt x="905428" y="739926"/>
                  </a:lnTo>
                  <a:lnTo>
                    <a:pt x="925198" y="696171"/>
                  </a:lnTo>
                  <a:lnTo>
                    <a:pt x="944968" y="652416"/>
                  </a:lnTo>
                  <a:lnTo>
                    <a:pt x="966997" y="602555"/>
                  </a:lnTo>
                  <a:lnTo>
                    <a:pt x="990381" y="549454"/>
                  </a:lnTo>
                  <a:lnTo>
                    <a:pt x="1014217" y="495977"/>
                  </a:lnTo>
                  <a:lnTo>
                    <a:pt x="1037602" y="444989"/>
                  </a:lnTo>
                  <a:lnTo>
                    <a:pt x="1059631" y="399353"/>
                  </a:lnTo>
                  <a:lnTo>
                    <a:pt x="1079400" y="361935"/>
                  </a:lnTo>
                  <a:lnTo>
                    <a:pt x="1107761" y="315192"/>
                  </a:lnTo>
                  <a:lnTo>
                    <a:pt x="1139841" y="267667"/>
                  </a:lnTo>
                  <a:lnTo>
                    <a:pt x="1173162" y="222526"/>
                  </a:lnTo>
                  <a:lnTo>
                    <a:pt x="1205242" y="182937"/>
                  </a:lnTo>
                  <a:lnTo>
                    <a:pt x="1233603" y="152067"/>
                  </a:lnTo>
                  <a:lnTo>
                    <a:pt x="1269732" y="121784"/>
                  </a:lnTo>
                  <a:lnTo>
                    <a:pt x="1310704" y="95141"/>
                  </a:lnTo>
                  <a:lnTo>
                    <a:pt x="1351676" y="72983"/>
                  </a:lnTo>
                  <a:lnTo>
                    <a:pt x="1387805" y="56153"/>
                  </a:lnTo>
                  <a:lnTo>
                    <a:pt x="1423934" y="43485"/>
                  </a:lnTo>
                  <a:lnTo>
                    <a:pt x="1464906" y="33128"/>
                  </a:lnTo>
                  <a:lnTo>
                    <a:pt x="1505878" y="24910"/>
                  </a:lnTo>
                  <a:lnTo>
                    <a:pt x="1578136" y="13882"/>
                  </a:lnTo>
                  <a:lnTo>
                    <a:pt x="1619108" y="10109"/>
                  </a:lnTo>
                  <a:lnTo>
                    <a:pt x="1660081" y="7183"/>
                  </a:lnTo>
                  <a:lnTo>
                    <a:pt x="1732338" y="3213"/>
                  </a:lnTo>
                  <a:lnTo>
                    <a:pt x="1773311" y="1850"/>
                  </a:lnTo>
                  <a:lnTo>
                    <a:pt x="1814283" y="799"/>
                  </a:lnTo>
                  <a:lnTo>
                    <a:pt x="1850412" y="0"/>
                  </a:lnTo>
                </a:path>
              </a:pathLst>
            </a:custGeom>
            <a:noFill/>
            <a:ln cap="flat" cmpd="sng" w="18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31575" y="317750"/>
              <a:ext cx="0" cy="1397635"/>
            </a:xfrm>
            <a:custGeom>
              <a:rect b="b" l="l" r="r" t="t"/>
              <a:pathLst>
                <a:path extrusionOk="0" h="1397635" w="120000">
                  <a:moveTo>
                    <a:pt x="0" y="1397540"/>
                  </a:moveTo>
                  <a:lnTo>
                    <a:pt x="0" y="0"/>
                  </a:lnTo>
                </a:path>
              </a:pathLst>
            </a:custGeom>
            <a:noFill/>
            <a:ln cap="flat" cmpd="sng" w="189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86096" y="317750"/>
              <a:ext cx="40640" cy="0"/>
            </a:xfrm>
            <a:custGeom>
              <a:rect b="b" l="l" r="r" t="t"/>
              <a:pathLst>
                <a:path extrusionOk="0" h="120000" w="4064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706347" y="1715290"/>
              <a:ext cx="1809114" cy="0"/>
            </a:xfrm>
            <a:custGeom>
              <a:rect b="b" l="l" r="r" t="t"/>
              <a:pathLst>
                <a:path extrusionOk="0" h="120000" w="1809114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2489997" y="1681887"/>
              <a:ext cx="67310" cy="67310"/>
            </a:xfrm>
            <a:custGeom>
              <a:rect b="b" l="l" r="r" t="t"/>
              <a:pathLst>
                <a:path extrusionOk="0" h="67310" w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706347" y="219750"/>
              <a:ext cx="0" cy="1496060"/>
            </a:xfrm>
            <a:custGeom>
              <a:rect b="b" l="l" r="r" t="t"/>
              <a:pathLst>
                <a:path extrusionOk="0" h="1496060" w="120000">
                  <a:moveTo>
                    <a:pt x="0" y="1495540"/>
                  </a:moveTo>
                  <a:lnTo>
                    <a:pt x="0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2943" y="177996"/>
              <a:ext cx="67310" cy="67310"/>
            </a:xfrm>
            <a:custGeom>
              <a:rect b="b" l="l" r="r" t="t"/>
              <a:pathLst>
                <a:path extrusionOk="0" h="67310" w="67309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577310" y="234644"/>
            <a:ext cx="77470" cy="1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1007363" y="1886497"/>
            <a:ext cx="292735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309420" y="1730630"/>
            <a:ext cx="24511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808562" y="1886497"/>
            <a:ext cx="46355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503381" y="1718486"/>
            <a:ext cx="337820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6984" lvl="0" marL="38100" marR="30480" rtl="0" algn="l">
              <a:lnSpc>
                <a:spcPct val="8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i=1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 txBox="1"/>
          <p:nvPr/>
        </p:nvSpPr>
        <p:spPr>
          <a:xfrm rot="-5400000">
            <a:off x="283196" y="833772"/>
            <a:ext cx="127635" cy="233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2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760357" y="100849"/>
            <a:ext cx="277304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Introducing sigmoid neurons where the out-  put function is much smoother than the step 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one form of the sigmoid function called  the logistic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/>
          <p:nvPr/>
        </p:nvSpPr>
        <p:spPr>
          <a:xfrm>
            <a:off x="3391192" y="1188883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4228007" y="1095157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676687" y="1305496"/>
            <a:ext cx="1197610" cy="0"/>
          </a:xfrm>
          <a:custGeom>
            <a:rect b="b" l="l" r="r" t="t"/>
            <a:pathLst>
              <a:path extrusionOk="0" h="120000" w="1197610">
                <a:moveTo>
                  <a:pt x="0" y="0"/>
                </a:moveTo>
                <a:lnTo>
                  <a:pt x="1197292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3663987" y="1297506"/>
            <a:ext cx="3289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4169752" y="1327650"/>
            <a:ext cx="7239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306125" y="1212378"/>
            <a:ext cx="13906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4419650" y="1268963"/>
            <a:ext cx="838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endParaRPr sz="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4419650" y="1345227"/>
            <a:ext cx="17716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3941711" y="1288286"/>
            <a:ext cx="96456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 +	w</a:t>
            </a:r>
            <a:r>
              <a:rPr baseline="-25000" i="1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164257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/>
          <p:nvPr/>
        </p:nvSpPr>
        <p:spPr>
          <a:xfrm>
            <a:off x="2734957" y="1557094"/>
            <a:ext cx="2823845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304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no longer  see a sharp transition around  the threshold 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the output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no longer binary but a  real value between 0 and 1 which can be in-  terpreted as a probability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11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a like/dislike decision we get the  probability of liking the movie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202468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58" y="257886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2" name="Google Shape;202;p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7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205" name="Google Shape;205;p7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6" name="Google Shape;206;p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type="title"/>
          </p:nvPr>
        </p:nvSpPr>
        <p:spPr>
          <a:xfrm>
            <a:off x="849668" y="282560"/>
            <a:ext cx="79629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5080" rtl="0" algn="r">
              <a:lnSpc>
                <a:spcPct val="112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/>
          </a:p>
          <a:p>
            <a:pPr indent="0" lvl="0" marL="0" marR="43815" rtl="0" algn="r">
              <a:lnSpc>
                <a:spcPct val="112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212" name="Google Shape;212;p8"/>
          <p:cNvSpPr txBox="1"/>
          <p:nvPr/>
        </p:nvSpPr>
        <p:spPr>
          <a:xfrm>
            <a:off x="722376" y="1727071"/>
            <a:ext cx="5949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1511630" y="1714943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1871637" y="1714943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2169337" y="1727071"/>
            <a:ext cx="22097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8"/>
          <p:cNvGrpSpPr/>
          <p:nvPr/>
        </p:nvGrpSpPr>
        <p:grpSpPr>
          <a:xfrm>
            <a:off x="630944" y="657400"/>
            <a:ext cx="1567385" cy="1145857"/>
            <a:chOff x="630944" y="657400"/>
            <a:chExt cx="1567385" cy="1145857"/>
          </a:xfrm>
        </p:grpSpPr>
        <p:sp>
          <p:nvSpPr>
            <p:cNvPr id="217" name="Google Shape;217;p8"/>
            <p:cNvSpPr/>
            <p:nvPr/>
          </p:nvSpPr>
          <p:spPr>
            <a:xfrm>
              <a:off x="1382861" y="92287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382861" y="922870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27513" y="1240710"/>
              <a:ext cx="504190" cy="529590"/>
            </a:xfrm>
            <a:custGeom>
              <a:rect b="b" l="l" r="r" t="t"/>
              <a:pathLst>
                <a:path extrusionOk="0" h="529589" w="504190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1393147" y="1236988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245174" y="1274937"/>
              <a:ext cx="236220" cy="495300"/>
            </a:xfrm>
            <a:custGeom>
              <a:rect b="b" l="l" r="r" t="t"/>
              <a:pathLst>
                <a:path extrusionOk="0" h="495300" w="236219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443197" y="1272647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562863" y="1292997"/>
              <a:ext cx="0" cy="509905"/>
            </a:xfrm>
            <a:custGeom>
              <a:rect b="b" l="l" r="r" t="t"/>
              <a:pathLst>
                <a:path extrusionOk="0" h="509905" w="120000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532497" y="1290466"/>
              <a:ext cx="60960" cy="26670"/>
            </a:xfrm>
            <a:custGeom>
              <a:rect b="b" l="l" r="r" t="t"/>
              <a:pathLst>
                <a:path extrusionOk="0" h="26669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644795" y="1274937"/>
              <a:ext cx="251460" cy="528320"/>
            </a:xfrm>
            <a:custGeom>
              <a:rect b="b" l="l" r="r" t="t"/>
              <a:pathLst>
                <a:path extrusionOk="0" h="528319" w="251460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627566" y="1272647"/>
              <a:ext cx="55244" cy="37465"/>
            </a:xfrm>
            <a:custGeom>
              <a:rect b="b" l="l" r="r" t="t"/>
              <a:pathLst>
                <a:path extrusionOk="0" h="37465" w="55244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694139" y="1240710"/>
              <a:ext cx="504190" cy="529590"/>
            </a:xfrm>
            <a:custGeom>
              <a:rect b="b" l="l" r="r" t="t"/>
              <a:pathLst>
                <a:path extrusionOk="0" h="529589" w="504189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688548" y="1236988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30944" y="1212416"/>
              <a:ext cx="775970" cy="542925"/>
            </a:xfrm>
            <a:custGeom>
              <a:rect b="b" l="l" r="r" t="t"/>
              <a:pathLst>
                <a:path extrusionOk="0" h="542925" w="775969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369304" y="1201126"/>
              <a:ext cx="39370" cy="50165"/>
            </a:xfrm>
            <a:custGeom>
              <a:rect b="b" l="l" r="r" t="t"/>
              <a:pathLst>
                <a:path extrusionOk="0" h="50165" w="39369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562863" y="659931"/>
              <a:ext cx="0" cy="258445"/>
            </a:xfrm>
            <a:custGeom>
              <a:rect b="b" l="l" r="r" t="t"/>
              <a:pathLst>
                <a:path extrusionOk="0" h="258444" w="120000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532497" y="657400"/>
              <a:ext cx="60960" cy="26670"/>
            </a:xfrm>
            <a:custGeom>
              <a:rect b="b" l="l" r="r" t="t"/>
              <a:pathLst>
                <a:path extrusionOk="0" h="26670" w="60959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8"/>
          <p:cNvSpPr txBox="1"/>
          <p:nvPr/>
        </p:nvSpPr>
        <p:spPr>
          <a:xfrm>
            <a:off x="884999" y="1498888"/>
            <a:ext cx="45085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447330" y="1489185"/>
            <a:ext cx="30353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	..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852409" y="1498888"/>
            <a:ext cx="208279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248081" y="1437210"/>
            <a:ext cx="55054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8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1176058" y="2024391"/>
            <a:ext cx="908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1108633" y="2028620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1121676" y="2363773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431036" y="2218345"/>
            <a:ext cx="3149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489623" y="2160243"/>
            <a:ext cx="15170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	w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≥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1176070" y="2485680"/>
            <a:ext cx="9080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108633" y="2489909"/>
            <a:ext cx="2260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1121676" y="2825062"/>
            <a:ext cx="20002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431036" y="2679635"/>
            <a:ext cx="3149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	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601002" y="2621532"/>
            <a:ext cx="14058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	w  </a:t>
            </a:r>
            <a:r>
              <a:rPr lang="en-US" sz="11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 &lt;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3097529" y="291412"/>
            <a:ext cx="182118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(logistic) Neuron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7561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3408171" y="1743619"/>
            <a:ext cx="16935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</a:t>
            </a:r>
            <a:r>
              <a:rPr baseline="30000" i="1" lang="en-US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	..	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068657" y="939418"/>
            <a:ext cx="360045" cy="360045"/>
            <a:chOff x="4068657" y="939418"/>
            <a:chExt cx="360045" cy="360045"/>
          </a:xfrm>
        </p:grpSpPr>
        <p:sp>
          <p:nvSpPr>
            <p:cNvPr id="250" name="Google Shape;250;p8"/>
            <p:cNvSpPr/>
            <p:nvPr/>
          </p:nvSpPr>
          <p:spPr>
            <a:xfrm>
              <a:off x="4068657" y="939418"/>
              <a:ext cx="360045" cy="360045"/>
            </a:xfrm>
            <a:custGeom>
              <a:rect b="b" l="l" r="r" t="t"/>
              <a:pathLst>
                <a:path extrusionOk="0" h="360044" w="360045">
                  <a:moveTo>
                    <a:pt x="180002" y="0"/>
                  </a:move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068657" y="939418"/>
              <a:ext cx="360045" cy="360045"/>
            </a:xfrm>
            <a:custGeom>
              <a:rect b="b" l="l" r="r" t="t"/>
              <a:pathLst>
                <a:path extrusionOk="0" h="360044" w="360045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49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49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 txBox="1"/>
          <p:nvPr/>
        </p:nvSpPr>
        <p:spPr>
          <a:xfrm>
            <a:off x="4193844" y="998002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3316740" y="673948"/>
            <a:ext cx="1567385" cy="1145857"/>
            <a:chOff x="3316740" y="673948"/>
            <a:chExt cx="1567385" cy="1145857"/>
          </a:xfrm>
        </p:grpSpPr>
        <p:sp>
          <p:nvSpPr>
            <p:cNvPr id="254" name="Google Shape;254;p8"/>
            <p:cNvSpPr/>
            <p:nvPr/>
          </p:nvSpPr>
          <p:spPr>
            <a:xfrm>
              <a:off x="3613308" y="1257258"/>
              <a:ext cx="504190" cy="529590"/>
            </a:xfrm>
            <a:custGeom>
              <a:rect b="b" l="l" r="r" t="t"/>
              <a:pathLst>
                <a:path extrusionOk="0" h="529589" w="504189">
                  <a:moveTo>
                    <a:pt x="0" y="529248"/>
                  </a:moveTo>
                  <a:lnTo>
                    <a:pt x="50407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078942" y="1253536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0"/>
                  </a:moveTo>
                  <a:lnTo>
                    <a:pt x="11843" y="4888"/>
                  </a:lnTo>
                  <a:lnTo>
                    <a:pt x="22533" y="6372"/>
                  </a:lnTo>
                  <a:lnTo>
                    <a:pt x="32004" y="5141"/>
                  </a:lnTo>
                  <a:lnTo>
                    <a:pt x="40187" y="1887"/>
                  </a:lnTo>
                  <a:lnTo>
                    <a:pt x="37336" y="10219"/>
                  </a:lnTo>
                  <a:lnTo>
                    <a:pt x="36568" y="19738"/>
                  </a:lnTo>
                  <a:lnTo>
                    <a:pt x="38570" y="30344"/>
                  </a:lnTo>
                  <a:lnTo>
                    <a:pt x="44030" y="4193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930970" y="1291485"/>
              <a:ext cx="236220" cy="495300"/>
            </a:xfrm>
            <a:custGeom>
              <a:rect b="b" l="l" r="r" t="t"/>
              <a:pathLst>
                <a:path extrusionOk="0" h="495300" w="236220">
                  <a:moveTo>
                    <a:pt x="0" y="495021"/>
                  </a:moveTo>
                  <a:lnTo>
                    <a:pt x="23575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4128993" y="1289195"/>
              <a:ext cx="55244" cy="37465"/>
            </a:xfrm>
            <a:custGeom>
              <a:rect b="b" l="l" r="r" t="t"/>
              <a:pathLst>
                <a:path extrusionOk="0" h="37465" w="55245">
                  <a:moveTo>
                    <a:pt x="0" y="10729"/>
                  </a:moveTo>
                  <a:lnTo>
                    <a:pt x="12791" y="11689"/>
                  </a:lnTo>
                  <a:lnTo>
                    <a:pt x="23425" y="9768"/>
                  </a:lnTo>
                  <a:lnTo>
                    <a:pt x="32053" y="5646"/>
                  </a:lnTo>
                  <a:lnTo>
                    <a:pt x="38824" y="0"/>
                  </a:lnTo>
                  <a:lnTo>
                    <a:pt x="38708" y="8815"/>
                  </a:lnTo>
                  <a:lnTo>
                    <a:pt x="40945" y="18112"/>
                  </a:lnTo>
                  <a:lnTo>
                    <a:pt x="46156" y="27578"/>
                  </a:lnTo>
                  <a:lnTo>
                    <a:pt x="54963" y="3690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248659" y="1309545"/>
              <a:ext cx="0" cy="509905"/>
            </a:xfrm>
            <a:custGeom>
              <a:rect b="b" l="l" r="r" t="t"/>
              <a:pathLst>
                <a:path extrusionOk="0" h="509905" w="120000">
                  <a:moveTo>
                    <a:pt x="0" y="50986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218293" y="1307014"/>
              <a:ext cx="60960" cy="26670"/>
            </a:xfrm>
            <a:custGeom>
              <a:rect b="b" l="l" r="r" t="t"/>
              <a:pathLst>
                <a:path extrusionOk="0" h="26669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330591" y="1291485"/>
              <a:ext cx="251460" cy="528320"/>
            </a:xfrm>
            <a:custGeom>
              <a:rect b="b" l="l" r="r" t="t"/>
              <a:pathLst>
                <a:path extrusionOk="0" h="528319" w="251460">
                  <a:moveTo>
                    <a:pt x="251414" y="52792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313362" y="1289195"/>
              <a:ext cx="55244" cy="37465"/>
            </a:xfrm>
            <a:custGeom>
              <a:rect b="b" l="l" r="r" t="t"/>
              <a:pathLst>
                <a:path extrusionOk="0" h="37465" w="55245">
                  <a:moveTo>
                    <a:pt x="0" y="36905"/>
                  </a:moveTo>
                  <a:lnTo>
                    <a:pt x="8807" y="27579"/>
                  </a:lnTo>
                  <a:lnTo>
                    <a:pt x="14018" y="18112"/>
                  </a:lnTo>
                  <a:lnTo>
                    <a:pt x="16254" y="8815"/>
                  </a:lnTo>
                  <a:lnTo>
                    <a:pt x="16138" y="0"/>
                  </a:lnTo>
                  <a:lnTo>
                    <a:pt x="22910" y="5646"/>
                  </a:lnTo>
                  <a:lnTo>
                    <a:pt x="31537" y="9768"/>
                  </a:lnTo>
                  <a:lnTo>
                    <a:pt x="42171" y="11689"/>
                  </a:lnTo>
                  <a:lnTo>
                    <a:pt x="54963" y="1072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379935" y="1257258"/>
              <a:ext cx="504190" cy="529590"/>
            </a:xfrm>
            <a:custGeom>
              <a:rect b="b" l="l" r="r" t="t"/>
              <a:pathLst>
                <a:path extrusionOk="0" h="529589" w="504189">
                  <a:moveTo>
                    <a:pt x="504074" y="52924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374344" y="1253536"/>
              <a:ext cx="44450" cy="42545"/>
            </a:xfrm>
            <a:custGeom>
              <a:rect b="b" l="l" r="r" t="t"/>
              <a:pathLst>
                <a:path extrusionOk="0" h="42544" w="44450">
                  <a:moveTo>
                    <a:pt x="0" y="41935"/>
                  </a:moveTo>
                  <a:lnTo>
                    <a:pt x="5459" y="30344"/>
                  </a:lnTo>
                  <a:lnTo>
                    <a:pt x="7462" y="19738"/>
                  </a:lnTo>
                  <a:lnTo>
                    <a:pt x="6694" y="10219"/>
                  </a:lnTo>
                  <a:lnTo>
                    <a:pt x="3842" y="1887"/>
                  </a:lnTo>
                  <a:lnTo>
                    <a:pt x="12025" y="5141"/>
                  </a:lnTo>
                  <a:lnTo>
                    <a:pt x="21496" y="6372"/>
                  </a:lnTo>
                  <a:lnTo>
                    <a:pt x="32187" y="4888"/>
                  </a:lnTo>
                  <a:lnTo>
                    <a:pt x="4403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316740" y="1228964"/>
              <a:ext cx="775970" cy="542925"/>
            </a:xfrm>
            <a:custGeom>
              <a:rect b="b" l="l" r="r" t="t"/>
              <a:pathLst>
                <a:path extrusionOk="0" h="542925" w="775970">
                  <a:moveTo>
                    <a:pt x="0" y="542726"/>
                  </a:moveTo>
                  <a:lnTo>
                    <a:pt x="77543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55100" y="1217674"/>
              <a:ext cx="39370" cy="50165"/>
            </a:xfrm>
            <a:custGeom>
              <a:rect b="b" l="l" r="r" t="t"/>
              <a:pathLst>
                <a:path extrusionOk="0" h="50165" w="39370">
                  <a:moveTo>
                    <a:pt x="0" y="0"/>
                  </a:moveTo>
                  <a:lnTo>
                    <a:pt x="10679" y="7158"/>
                  </a:lnTo>
                  <a:lnTo>
                    <a:pt x="20900" y="10739"/>
                  </a:lnTo>
                  <a:lnTo>
                    <a:pt x="30460" y="11408"/>
                  </a:lnTo>
                  <a:lnTo>
                    <a:pt x="39155" y="9832"/>
                  </a:lnTo>
                  <a:lnTo>
                    <a:pt x="34697" y="17461"/>
                  </a:lnTo>
                  <a:lnTo>
                    <a:pt x="32052" y="26672"/>
                  </a:lnTo>
                  <a:lnTo>
                    <a:pt x="31917" y="37502"/>
                  </a:lnTo>
                  <a:lnTo>
                    <a:pt x="34987" y="499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48659" y="676479"/>
              <a:ext cx="0" cy="258445"/>
            </a:xfrm>
            <a:custGeom>
              <a:rect b="b" l="l" r="r" t="t"/>
              <a:pathLst>
                <a:path extrusionOk="0" h="258444" w="120000">
                  <a:moveTo>
                    <a:pt x="0" y="25787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218293" y="673948"/>
              <a:ext cx="60960" cy="26670"/>
            </a:xfrm>
            <a:custGeom>
              <a:rect b="b" l="l" r="r" t="t"/>
              <a:pathLst>
                <a:path extrusionOk="0" h="26670" w="60960">
                  <a:moveTo>
                    <a:pt x="0" y="26317"/>
                  </a:moveTo>
                  <a:lnTo>
                    <a:pt x="11933" y="21694"/>
                  </a:lnTo>
                  <a:lnTo>
                    <a:pt x="20687" y="15403"/>
                  </a:lnTo>
                  <a:lnTo>
                    <a:pt x="26689" y="7990"/>
                  </a:lnTo>
                  <a:lnTo>
                    <a:pt x="30366" y="0"/>
                  </a:lnTo>
                  <a:lnTo>
                    <a:pt x="34043" y="7990"/>
                  </a:lnTo>
                  <a:lnTo>
                    <a:pt x="40045" y="15403"/>
                  </a:lnTo>
                  <a:lnTo>
                    <a:pt x="48799" y="21694"/>
                  </a:lnTo>
                  <a:lnTo>
                    <a:pt x="60732" y="2631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8"/>
          <p:cNvSpPr txBox="1"/>
          <p:nvPr/>
        </p:nvSpPr>
        <p:spPr>
          <a:xfrm>
            <a:off x="3558095" y="1515436"/>
            <a:ext cx="122618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</a:t>
            </a:r>
            <a:r>
              <a:rPr baseline="30000" i="1" lang="en-US" sz="12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	..	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2933877" y="1453758"/>
            <a:ext cx="55054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85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</a:t>
            </a:r>
            <a:r>
              <a:rPr i="1" lang="en-US" sz="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3359416" y="2129191"/>
            <a:ext cx="2444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3632225" y="2035465"/>
            <a:ext cx="10096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3632225" y="2237814"/>
            <a:ext cx="3289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 txBox="1"/>
          <p:nvPr/>
        </p:nvSpPr>
        <p:spPr>
          <a:xfrm>
            <a:off x="4060812" y="2152674"/>
            <a:ext cx="13906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4174337" y="2209258"/>
            <a:ext cx="838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endParaRPr sz="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p8"/>
          <p:cNvSpPr txBox="1"/>
          <p:nvPr/>
        </p:nvSpPr>
        <p:spPr>
          <a:xfrm>
            <a:off x="4174337" y="2285535"/>
            <a:ext cx="17716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 txBox="1"/>
          <p:nvPr/>
        </p:nvSpPr>
        <p:spPr>
          <a:xfrm>
            <a:off x="3909936" y="2228594"/>
            <a:ext cx="75057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−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	w</a:t>
            </a:r>
            <a:r>
              <a:rPr baseline="-25000" i="1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8" name="Google Shape;278;p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281" name="Google Shape;281;p8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2" name="Google Shape;282;p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 txBox="1"/>
          <p:nvPr/>
        </p:nvSpPr>
        <p:spPr>
          <a:xfrm>
            <a:off x="988898" y="4634"/>
            <a:ext cx="6864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9"/>
          <p:cNvGrpSpPr/>
          <p:nvPr/>
        </p:nvGrpSpPr>
        <p:grpSpPr>
          <a:xfrm>
            <a:off x="601790" y="204942"/>
            <a:ext cx="1884363" cy="1571201"/>
            <a:chOff x="601790" y="204942"/>
            <a:chExt cx="1884363" cy="1571201"/>
          </a:xfrm>
        </p:grpSpPr>
        <p:sp>
          <p:nvSpPr>
            <p:cNvPr id="289" name="Google Shape;289;p9"/>
            <p:cNvSpPr/>
            <p:nvPr/>
          </p:nvSpPr>
          <p:spPr>
            <a:xfrm>
              <a:off x="635193" y="1742236"/>
              <a:ext cx="925830" cy="0"/>
            </a:xfrm>
            <a:custGeom>
              <a:rect b="b" l="l" r="r" t="t"/>
              <a:pathLst>
                <a:path extrusionOk="0" h="120000" w="925830">
                  <a:moveTo>
                    <a:pt x="0" y="0"/>
                  </a:moveTo>
                  <a:lnTo>
                    <a:pt x="0" y="0"/>
                  </a:lnTo>
                  <a:lnTo>
                    <a:pt x="886671" y="0"/>
                  </a:lnTo>
                  <a:lnTo>
                    <a:pt x="925222" y="0"/>
                  </a:lnTo>
                </a:path>
              </a:pathLst>
            </a:custGeom>
            <a:noFill/>
            <a:ln cap="flat" cmpd="sng" w="474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553020" y="344696"/>
              <a:ext cx="932815" cy="1397635"/>
            </a:xfrm>
            <a:custGeom>
              <a:rect b="b" l="l" r="r" t="t"/>
              <a:pathLst>
                <a:path extrusionOk="0" h="1397635" w="932814">
                  <a:moveTo>
                    <a:pt x="0" y="0"/>
                  </a:moveTo>
                  <a:lnTo>
                    <a:pt x="0" y="0"/>
                  </a:lnTo>
                  <a:lnTo>
                    <a:pt x="893761" y="0"/>
                  </a:lnTo>
                  <a:lnTo>
                    <a:pt x="932620" y="0"/>
                  </a:lnTo>
                </a:path>
                <a:path extrusionOk="0" h="1397635" w="932814">
                  <a:moveTo>
                    <a:pt x="7401" y="1397540"/>
                  </a:moveTo>
                  <a:lnTo>
                    <a:pt x="7401" y="0"/>
                  </a:lnTo>
                </a:path>
              </a:pathLst>
            </a:custGeom>
            <a:noFill/>
            <a:ln cap="flat" cmpd="sng" w="189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14943" y="344696"/>
              <a:ext cx="40640" cy="0"/>
            </a:xfrm>
            <a:custGeom>
              <a:rect b="b" l="l" r="r" t="t"/>
              <a:pathLst>
                <a:path extrusionOk="0" h="120000" w="40640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35193" y="1742236"/>
              <a:ext cx="1809114" cy="0"/>
            </a:xfrm>
            <a:custGeom>
              <a:rect b="b" l="l" r="r" t="t"/>
              <a:pathLst>
                <a:path extrusionOk="0" h="120000" w="1809114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418843" y="1708833"/>
              <a:ext cx="67310" cy="67310"/>
            </a:xfrm>
            <a:custGeom>
              <a:rect b="b" l="l" r="r" t="t"/>
              <a:pathLst>
                <a:path extrusionOk="0" h="67310" w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35193" y="246696"/>
              <a:ext cx="0" cy="1496060"/>
            </a:xfrm>
            <a:custGeom>
              <a:rect b="b" l="l" r="r" t="t"/>
              <a:pathLst>
                <a:path extrusionOk="0" h="1496060" w="120000">
                  <a:moveTo>
                    <a:pt x="0" y="1495540"/>
                  </a:moveTo>
                  <a:lnTo>
                    <a:pt x="0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01790" y="204942"/>
              <a:ext cx="67310" cy="67310"/>
            </a:xfrm>
            <a:custGeom>
              <a:rect b="b" l="l" r="r" t="t"/>
              <a:pathLst>
                <a:path extrusionOk="0" h="67310" w="67309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 txBox="1"/>
          <p:nvPr/>
        </p:nvSpPr>
        <p:spPr>
          <a:xfrm>
            <a:off x="506174" y="261580"/>
            <a:ext cx="77470" cy="1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936218" y="1913433"/>
            <a:ext cx="292735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1238275" y="1757566"/>
            <a:ext cx="24511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9" name="Google Shape;299;p9"/>
          <p:cNvSpPr txBox="1"/>
          <p:nvPr/>
        </p:nvSpPr>
        <p:spPr>
          <a:xfrm>
            <a:off x="1737436" y="1913433"/>
            <a:ext cx="46355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 txBox="1"/>
          <p:nvPr/>
        </p:nvSpPr>
        <p:spPr>
          <a:xfrm>
            <a:off x="1432236" y="1745423"/>
            <a:ext cx="337820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6984" lvl="0" marL="38100" marR="30480" rtl="0" algn="l">
              <a:lnSpc>
                <a:spcPct val="8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i=1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 txBox="1"/>
          <p:nvPr/>
        </p:nvSpPr>
        <p:spPr>
          <a:xfrm rot="-5400000">
            <a:off x="212061" y="860718"/>
            <a:ext cx="127635" cy="233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2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66725" y="2285490"/>
            <a:ext cx="25311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smooth, not continuous (at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0),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 txBox="1"/>
          <p:nvPr/>
        </p:nvSpPr>
        <p:spPr>
          <a:xfrm>
            <a:off x="863828" y="2549015"/>
            <a:ext cx="9366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differentiable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3676269" y="4634"/>
            <a:ext cx="9994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Neuron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9"/>
          <p:cNvGrpSpPr/>
          <p:nvPr/>
        </p:nvGrpSpPr>
        <p:grpSpPr>
          <a:xfrm>
            <a:off x="3399630" y="204942"/>
            <a:ext cx="1884428" cy="1571201"/>
            <a:chOff x="3399630" y="204942"/>
            <a:chExt cx="1884428" cy="1571201"/>
          </a:xfrm>
        </p:grpSpPr>
        <p:sp>
          <p:nvSpPr>
            <p:cNvPr id="306" name="Google Shape;306;p9"/>
            <p:cNvSpPr/>
            <p:nvPr/>
          </p:nvSpPr>
          <p:spPr>
            <a:xfrm>
              <a:off x="3433033" y="347379"/>
              <a:ext cx="1851025" cy="1392555"/>
            </a:xfrm>
            <a:custGeom>
              <a:rect b="b" l="l" r="r" t="t"/>
              <a:pathLst>
                <a:path extrusionOk="0" h="1392555" w="1851025">
                  <a:moveTo>
                    <a:pt x="0" y="1392165"/>
                  </a:moveTo>
                  <a:lnTo>
                    <a:pt x="77086" y="1390333"/>
                  </a:lnTo>
                  <a:lnTo>
                    <a:pt x="118058" y="1388983"/>
                  </a:lnTo>
                  <a:lnTo>
                    <a:pt x="190316" y="1385017"/>
                  </a:lnTo>
                  <a:lnTo>
                    <a:pt x="231288" y="1382084"/>
                  </a:lnTo>
                  <a:lnTo>
                    <a:pt x="272260" y="1378303"/>
                  </a:lnTo>
                  <a:lnTo>
                    <a:pt x="344518" y="1367273"/>
                  </a:lnTo>
                  <a:lnTo>
                    <a:pt x="385490" y="1359060"/>
                  </a:lnTo>
                  <a:lnTo>
                    <a:pt x="426462" y="1348709"/>
                  </a:lnTo>
                  <a:lnTo>
                    <a:pt x="462591" y="1336043"/>
                  </a:lnTo>
                  <a:lnTo>
                    <a:pt x="498720" y="1319211"/>
                  </a:lnTo>
                  <a:lnTo>
                    <a:pt x="539693" y="1297045"/>
                  </a:lnTo>
                  <a:lnTo>
                    <a:pt x="580665" y="1270398"/>
                  </a:lnTo>
                  <a:lnTo>
                    <a:pt x="616794" y="1240122"/>
                  </a:lnTo>
                  <a:lnTo>
                    <a:pt x="645154" y="1209268"/>
                  </a:lnTo>
                  <a:lnTo>
                    <a:pt x="677235" y="1169707"/>
                  </a:lnTo>
                  <a:lnTo>
                    <a:pt x="710555" y="1124598"/>
                  </a:lnTo>
                  <a:lnTo>
                    <a:pt x="742635" y="1077102"/>
                  </a:lnTo>
                  <a:lnTo>
                    <a:pt x="770996" y="1030379"/>
                  </a:lnTo>
                  <a:lnTo>
                    <a:pt x="790766" y="992969"/>
                  </a:lnTo>
                  <a:lnTo>
                    <a:pt x="812794" y="947340"/>
                  </a:lnTo>
                  <a:lnTo>
                    <a:pt x="836179" y="896357"/>
                  </a:lnTo>
                  <a:lnTo>
                    <a:pt x="860015" y="842883"/>
                  </a:lnTo>
                  <a:lnTo>
                    <a:pt x="883400" y="789785"/>
                  </a:lnTo>
                  <a:lnTo>
                    <a:pt x="905428" y="739926"/>
                  </a:lnTo>
                  <a:lnTo>
                    <a:pt x="925198" y="696171"/>
                  </a:lnTo>
                  <a:lnTo>
                    <a:pt x="944968" y="652416"/>
                  </a:lnTo>
                  <a:lnTo>
                    <a:pt x="966997" y="602555"/>
                  </a:lnTo>
                  <a:lnTo>
                    <a:pt x="990381" y="549454"/>
                  </a:lnTo>
                  <a:lnTo>
                    <a:pt x="1014217" y="495977"/>
                  </a:lnTo>
                  <a:lnTo>
                    <a:pt x="1037602" y="444989"/>
                  </a:lnTo>
                  <a:lnTo>
                    <a:pt x="1059631" y="399353"/>
                  </a:lnTo>
                  <a:lnTo>
                    <a:pt x="1079400" y="361935"/>
                  </a:lnTo>
                  <a:lnTo>
                    <a:pt x="1107761" y="315192"/>
                  </a:lnTo>
                  <a:lnTo>
                    <a:pt x="1139841" y="267667"/>
                  </a:lnTo>
                  <a:lnTo>
                    <a:pt x="1173162" y="222526"/>
                  </a:lnTo>
                  <a:lnTo>
                    <a:pt x="1205242" y="182937"/>
                  </a:lnTo>
                  <a:lnTo>
                    <a:pt x="1233603" y="152066"/>
                  </a:lnTo>
                  <a:lnTo>
                    <a:pt x="1269732" y="121784"/>
                  </a:lnTo>
                  <a:lnTo>
                    <a:pt x="1310704" y="95141"/>
                  </a:lnTo>
                  <a:lnTo>
                    <a:pt x="1351676" y="72983"/>
                  </a:lnTo>
                  <a:lnTo>
                    <a:pt x="1387805" y="56153"/>
                  </a:lnTo>
                  <a:lnTo>
                    <a:pt x="1423934" y="43485"/>
                  </a:lnTo>
                  <a:lnTo>
                    <a:pt x="1464906" y="33128"/>
                  </a:lnTo>
                  <a:lnTo>
                    <a:pt x="1505878" y="24910"/>
                  </a:lnTo>
                  <a:lnTo>
                    <a:pt x="1578136" y="13882"/>
                  </a:lnTo>
                  <a:lnTo>
                    <a:pt x="1619108" y="10109"/>
                  </a:lnTo>
                  <a:lnTo>
                    <a:pt x="1660081" y="7183"/>
                  </a:lnTo>
                  <a:lnTo>
                    <a:pt x="1732338" y="3213"/>
                  </a:lnTo>
                  <a:lnTo>
                    <a:pt x="1773311" y="1850"/>
                  </a:lnTo>
                  <a:lnTo>
                    <a:pt x="1814283" y="799"/>
                  </a:lnTo>
                  <a:lnTo>
                    <a:pt x="1850412" y="0"/>
                  </a:lnTo>
                </a:path>
              </a:pathLst>
            </a:custGeom>
            <a:noFill/>
            <a:ln cap="flat" cmpd="sng" w="18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3412783" y="344696"/>
              <a:ext cx="40640" cy="0"/>
            </a:xfrm>
            <a:custGeom>
              <a:rect b="b" l="l" r="r" t="t"/>
              <a:pathLst>
                <a:path extrusionOk="0" h="120000" w="40639">
                  <a:moveTo>
                    <a:pt x="0" y="0"/>
                  </a:moveTo>
                  <a:lnTo>
                    <a:pt x="4050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3433033" y="1742236"/>
              <a:ext cx="1809114" cy="0"/>
            </a:xfrm>
            <a:custGeom>
              <a:rect b="b" l="l" r="r" t="t"/>
              <a:pathLst>
                <a:path extrusionOk="0" h="120000" w="1809114">
                  <a:moveTo>
                    <a:pt x="0" y="0"/>
                  </a:moveTo>
                  <a:lnTo>
                    <a:pt x="1808702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216683" y="1708833"/>
              <a:ext cx="67310" cy="67310"/>
            </a:xfrm>
            <a:custGeom>
              <a:rect b="b" l="l" r="r" t="t"/>
              <a:pathLst>
                <a:path extrusionOk="0" h="67310" w="67310">
                  <a:moveTo>
                    <a:pt x="0" y="0"/>
                  </a:moveTo>
                  <a:lnTo>
                    <a:pt x="25052" y="33403"/>
                  </a:lnTo>
                  <a:lnTo>
                    <a:pt x="0" y="66806"/>
                  </a:lnTo>
                  <a:lnTo>
                    <a:pt x="66806" y="33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433033" y="246696"/>
              <a:ext cx="0" cy="1496060"/>
            </a:xfrm>
            <a:custGeom>
              <a:rect b="b" l="l" r="r" t="t"/>
              <a:pathLst>
                <a:path extrusionOk="0" h="1496060" w="120000">
                  <a:moveTo>
                    <a:pt x="0" y="1495540"/>
                  </a:moveTo>
                  <a:lnTo>
                    <a:pt x="0" y="0"/>
                  </a:lnTo>
                </a:path>
              </a:pathLst>
            </a:custGeom>
            <a:noFill/>
            <a:ln cap="flat" cmpd="sng" w="18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3399630" y="204942"/>
              <a:ext cx="67310" cy="67310"/>
            </a:xfrm>
            <a:custGeom>
              <a:rect b="b" l="l" r="r" t="t"/>
              <a:pathLst>
                <a:path extrusionOk="0" h="67310" w="67310">
                  <a:moveTo>
                    <a:pt x="0" y="66806"/>
                  </a:moveTo>
                  <a:lnTo>
                    <a:pt x="33403" y="41754"/>
                  </a:lnTo>
                  <a:lnTo>
                    <a:pt x="66806" y="66806"/>
                  </a:lnTo>
                  <a:lnTo>
                    <a:pt x="33403" y="0"/>
                  </a:lnTo>
                  <a:lnTo>
                    <a:pt x="0" y="668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9"/>
          <p:cNvSpPr txBox="1"/>
          <p:nvPr/>
        </p:nvSpPr>
        <p:spPr>
          <a:xfrm>
            <a:off x="3303997" y="261580"/>
            <a:ext cx="77470" cy="1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3734041" y="1913433"/>
            <a:ext cx="292735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4036098" y="1757566"/>
            <a:ext cx="24511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Σ</a:t>
            </a:r>
            <a:endParaRPr sz="1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5" name="Google Shape;315;p9"/>
          <p:cNvSpPr txBox="1"/>
          <p:nvPr/>
        </p:nvSpPr>
        <p:spPr>
          <a:xfrm>
            <a:off x="4535258" y="1913433"/>
            <a:ext cx="463550" cy="274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 txBox="1"/>
          <p:nvPr/>
        </p:nvSpPr>
        <p:spPr>
          <a:xfrm>
            <a:off x="4230077" y="1745423"/>
            <a:ext cx="337820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6984" lvl="0" marL="38100" marR="30480" rtl="0" algn="l">
              <a:lnSpc>
                <a:spcPct val="8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 i=1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 rot="-5400000">
            <a:off x="3009883" y="860718"/>
            <a:ext cx="127635" cy="233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2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3066669" y="2376943"/>
            <a:ext cx="22193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Smooth, continuous, 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differentiable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0" name="Google Shape;320;p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9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323" name="Google Shape;323;p9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4" name="Google Shape;324;p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"/>
          <p:cNvSpPr txBox="1"/>
          <p:nvPr/>
        </p:nvSpPr>
        <p:spPr>
          <a:xfrm>
            <a:off x="347294" y="1143289"/>
            <a:ext cx="4736465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3.2: A typical Supervised Machine Learning  Setup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1" name="Google Shape;331;p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0"/>
          <p:cNvSpPr txBox="1"/>
          <p:nvPr>
            <p:ph idx="12" type="sldNum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/70</a:t>
            </a:r>
            <a:endParaRPr/>
          </a:p>
        </p:txBody>
      </p:sp>
      <p:sp>
        <p:nvSpPr>
          <p:cNvPr id="334" name="Google Shape;334;p10"/>
          <p:cNvSpPr txBox="1"/>
          <p:nvPr>
            <p:ph idx="11" type="ftr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3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2023-08-31T05:48:44Z</dcterms:created>
  <dc:creator>Mitesh M. Khapra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2023-08-31T00:00:00Z</vt:filetime>
  </property>
</Properties>
</file>